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48" r:id="rId4"/>
  </p:sldMasterIdLst>
  <p:notesMasterIdLst>
    <p:notesMasterId r:id="rId38"/>
  </p:notesMasterIdLst>
  <p:handoutMasterIdLst>
    <p:handoutMasterId r:id="rId39"/>
  </p:handoutMasterIdLst>
  <p:sldIdLst>
    <p:sldId id="261" r:id="rId5"/>
    <p:sldId id="273" r:id="rId6"/>
    <p:sldId id="264" r:id="rId7"/>
    <p:sldId id="293" r:id="rId8"/>
    <p:sldId id="524" r:id="rId9"/>
    <p:sldId id="406" r:id="rId10"/>
    <p:sldId id="521" r:id="rId11"/>
    <p:sldId id="481" r:id="rId12"/>
    <p:sldId id="471" r:id="rId13"/>
    <p:sldId id="427" r:id="rId14"/>
    <p:sldId id="525" r:id="rId15"/>
    <p:sldId id="549" r:id="rId16"/>
    <p:sldId id="351" r:id="rId17"/>
    <p:sldId id="466" r:id="rId18"/>
    <p:sldId id="397" r:id="rId19"/>
    <p:sldId id="441" r:id="rId20"/>
    <p:sldId id="545" r:id="rId21"/>
    <p:sldId id="511" r:id="rId22"/>
    <p:sldId id="519" r:id="rId23"/>
    <p:sldId id="520" r:id="rId24"/>
    <p:sldId id="508" r:id="rId25"/>
    <p:sldId id="301" r:id="rId26"/>
    <p:sldId id="513" r:id="rId27"/>
    <p:sldId id="482" r:id="rId28"/>
    <p:sldId id="472" r:id="rId29"/>
    <p:sldId id="418" r:id="rId30"/>
    <p:sldId id="332" r:id="rId31"/>
    <p:sldId id="398" r:id="rId32"/>
    <p:sldId id="415" r:id="rId33"/>
    <p:sldId id="473" r:id="rId34"/>
    <p:sldId id="514" r:id="rId35"/>
    <p:sldId id="483" r:id="rId36"/>
    <p:sldId id="27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Dunk" initials="MD" lastIdx="2" clrIdx="0">
    <p:extLst>
      <p:ext uri="{19B8F6BF-5375-455C-9EA6-DF929625EA0E}">
        <p15:presenceInfo xmlns:p15="http://schemas.microsoft.com/office/powerpoint/2012/main" userId="S::mark.dunk@energynetworks.org::1429e3c6-77ce-47b3-ab38-2284b3303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8D6207-4214-400B-9673-71AE62AEF20C}" v="3" dt="2023-06-21T07:46:14.8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8" autoAdjust="0"/>
    <p:restoredTop sz="97064" autoAdjust="0"/>
  </p:normalViewPr>
  <p:slideViewPr>
    <p:cSldViewPr snapToGrid="0" snapToObjects="1">
      <p:cViewPr varScale="1">
        <p:scale>
          <a:sx n="125" d="100"/>
          <a:sy n="125" d="100"/>
        </p:scale>
        <p:origin x="114" y="198"/>
      </p:cViewPr>
      <p:guideLst>
        <p:guide orient="horz" pos="2160"/>
        <p:guide pos="3840"/>
      </p:guideLst>
    </p:cSldViewPr>
  </p:slideViewPr>
  <p:outlineViewPr>
    <p:cViewPr>
      <p:scale>
        <a:sx n="33" d="100"/>
        <a:sy n="33" d="100"/>
      </p:scale>
      <p:origin x="0" y="-12930"/>
    </p:cViewPr>
  </p:outlineViewPr>
  <p:notesTextViewPr>
    <p:cViewPr>
      <p:scale>
        <a:sx n="3" d="2"/>
        <a:sy n="3" d="2"/>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Kay" userId="5aeaeaa7-bb78-45df-b221-64a5a1bbd7b6" providerId="ADAL" clId="{998D6207-4214-400B-9673-71AE62AEF20C}"/>
    <pc:docChg chg="undo redo custSel modSld">
      <pc:chgData name="Mike Kay" userId="5aeaeaa7-bb78-45df-b221-64a5a1bbd7b6" providerId="ADAL" clId="{998D6207-4214-400B-9673-71AE62AEF20C}" dt="2023-06-21T10:35:04.599" v="93" actId="20577"/>
      <pc:docMkLst>
        <pc:docMk/>
      </pc:docMkLst>
      <pc:sldChg chg="modSp mod">
        <pc:chgData name="Mike Kay" userId="5aeaeaa7-bb78-45df-b221-64a5a1bbd7b6" providerId="ADAL" clId="{998D6207-4214-400B-9673-71AE62AEF20C}" dt="2023-06-21T07:47:33.347" v="38" actId="20577"/>
        <pc:sldMkLst>
          <pc:docMk/>
          <pc:sldMk cId="2453159069" sldId="264"/>
        </pc:sldMkLst>
        <pc:graphicFrameChg chg="mod modGraphic">
          <ac:chgData name="Mike Kay" userId="5aeaeaa7-bb78-45df-b221-64a5a1bbd7b6" providerId="ADAL" clId="{998D6207-4214-400B-9673-71AE62AEF20C}" dt="2023-06-21T07:47:33.347" v="38" actId="20577"/>
          <ac:graphicFrameMkLst>
            <pc:docMk/>
            <pc:sldMk cId="2453159069" sldId="264"/>
            <ac:graphicFrameMk id="3" creationId="{919084A7-A376-BE2C-37F1-AD4E1ABCECD6}"/>
          </ac:graphicFrameMkLst>
        </pc:graphicFrameChg>
      </pc:sldChg>
      <pc:sldChg chg="modSp mod">
        <pc:chgData name="Mike Kay" userId="5aeaeaa7-bb78-45df-b221-64a5a1bbd7b6" providerId="ADAL" clId="{998D6207-4214-400B-9673-71AE62AEF20C}" dt="2023-06-21T10:35:04.599" v="93" actId="20577"/>
        <pc:sldMkLst>
          <pc:docMk/>
          <pc:sldMk cId="961612619" sldId="466"/>
        </pc:sldMkLst>
        <pc:spChg chg="mod">
          <ac:chgData name="Mike Kay" userId="5aeaeaa7-bb78-45df-b221-64a5a1bbd7b6" providerId="ADAL" clId="{998D6207-4214-400B-9673-71AE62AEF20C}" dt="2023-06-21T10:35:04.599" v="93" actId="20577"/>
          <ac:spMkLst>
            <pc:docMk/>
            <pc:sldMk cId="961612619" sldId="466"/>
            <ac:spMk id="3" creationId="{9AD1190E-DCD7-7D06-9542-805A937D3094}"/>
          </ac:spMkLst>
        </pc:spChg>
      </pc:sldChg>
      <pc:sldChg chg="modSp mod">
        <pc:chgData name="Mike Kay" userId="5aeaeaa7-bb78-45df-b221-64a5a1bbd7b6" providerId="ADAL" clId="{998D6207-4214-400B-9673-71AE62AEF20C}" dt="2023-06-21T10:34:33.957" v="61"/>
        <pc:sldMkLst>
          <pc:docMk/>
          <pc:sldMk cId="1828412667" sldId="521"/>
        </pc:sldMkLst>
        <pc:spChg chg="mod">
          <ac:chgData name="Mike Kay" userId="5aeaeaa7-bb78-45df-b221-64a5a1bbd7b6" providerId="ADAL" clId="{998D6207-4214-400B-9673-71AE62AEF20C}" dt="2023-06-21T10:34:33.957" v="61"/>
          <ac:spMkLst>
            <pc:docMk/>
            <pc:sldMk cId="1828412667" sldId="521"/>
            <ac:spMk id="5" creationId="{EA937EEF-C6C7-666E-041A-3DF36C00E30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6/21/2023</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6/21/2023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ams.microsoft.com/l/meetup-join/19%3ameeting_YzIyODFjZTktOTkzZC00ZWE0LWE5MmQtNDE0ZTJiMjczNzMx%40thread.v2/0?context=%7b%22Tid%22%3a%2256e903da-abd8-49e7-9fc1-bbca8648c565%22%2c%22Oid%22%3a%2227bff9ba-64e9-43e9-8a5c-085905bcefee%22%7d" TargetMode="External"/><Relationship Id="rId2" Type="http://schemas.openxmlformats.org/officeDocument/2006/relationships/image" Target="../media/image6.jpg"/><Relationship Id="rId1" Type="http://schemas.openxmlformats.org/officeDocument/2006/relationships/slideLayout" Target="../slideLayouts/slideLayout1.xml"/><Relationship Id="rId6" Type="http://schemas.openxmlformats.org/officeDocument/2006/relationships/hyperlink" Target="tel:+442038555885,,105410688# " TargetMode="External"/><Relationship Id="rId5" Type="http://schemas.openxmlformats.org/officeDocument/2006/relationships/hyperlink" Target="https://www.microsoft.com/microsoft-teams/join-a-meeting" TargetMode="External"/><Relationship Id="rId4" Type="http://schemas.openxmlformats.org/officeDocument/2006/relationships/hyperlink" Target="https://www.microsoft.com/en-us/microsoft-teams/download-app"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www.energynetworks.org/operating-the-networks/managing-cyber-security"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E3075F2-F49F-8A48-8834-BEAEC3932C06}"/>
              </a:ext>
            </a:extLst>
          </p:cNvPr>
          <p:cNvPicPr>
            <a:picLocks noGrp="1" noChangeAspect="1"/>
          </p:cNvPicPr>
          <p:nvPr>
            <p:ph type="pic" sz="quarter" idx="13"/>
          </p:nvPr>
        </p:nvPicPr>
        <p:blipFill rotWithShape="1">
          <a:blip r:embed="rId2"/>
          <a:srcRect l="1501" t="1497"/>
          <a:stretch/>
        </p:blipFill>
        <p:spPr>
          <a:xfrm>
            <a:off x="0" y="0"/>
            <a:ext cx="12192000" cy="6090096"/>
          </a:xfrm>
        </p:spPr>
      </p:pic>
      <p:sp>
        <p:nvSpPr>
          <p:cNvPr id="5" name="Slide Number Placeholder 4">
            <a:extLst>
              <a:ext uri="{FF2B5EF4-FFF2-40B4-BE49-F238E27FC236}">
                <a16:creationId xmlns:a16="http://schemas.microsoft.com/office/drawing/2014/main" id="{CE60AD14-BB1C-6543-9305-C38C54BD1539}"/>
              </a:ext>
            </a:extLst>
          </p:cNvPr>
          <p:cNvSpPr>
            <a:spLocks noGrp="1"/>
          </p:cNvSpPr>
          <p:nvPr>
            <p:ph type="sldNum" sz="quarter" idx="12"/>
          </p:nvPr>
        </p:nvSpPr>
        <p:spPr/>
        <p:txBody>
          <a:bodyPr/>
          <a:lstStyle/>
          <a:p>
            <a:fld id="{98FF217E-B86F-EA42-9607-BE163228A213}" type="slidenum">
              <a:rPr lang="en-GB"/>
              <a:t>1</a:t>
            </a:fld>
            <a:endParaRPr lang="en-GB"/>
          </a:p>
        </p:txBody>
      </p:sp>
      <p:sp>
        <p:nvSpPr>
          <p:cNvPr id="6" name="Text Placeholder 5">
            <a:extLst>
              <a:ext uri="{FF2B5EF4-FFF2-40B4-BE49-F238E27FC236}">
                <a16:creationId xmlns:a16="http://schemas.microsoft.com/office/drawing/2014/main" id="{6D5B8EE3-5227-2A4E-B9D8-702B57062CD7}"/>
              </a:ext>
            </a:extLst>
          </p:cNvPr>
          <p:cNvSpPr>
            <a:spLocks noGrp="1"/>
          </p:cNvSpPr>
          <p:nvPr>
            <p:ph type="body" sz="quarter" idx="14"/>
          </p:nvPr>
        </p:nvSpPr>
        <p:spPr/>
        <p:txBody>
          <a:bodyPr/>
          <a:lstStyle/>
          <a:p>
            <a:endParaRPr lang="en-GB"/>
          </a:p>
        </p:txBody>
      </p:sp>
      <p:sp>
        <p:nvSpPr>
          <p:cNvPr id="12" name="Title 2">
            <a:extLst>
              <a:ext uri="{FF2B5EF4-FFF2-40B4-BE49-F238E27FC236}">
                <a16:creationId xmlns:a16="http://schemas.microsoft.com/office/drawing/2014/main" id="{EC71653B-DD32-D8A9-D3D4-FA68FE6F9217}"/>
              </a:ext>
            </a:extLst>
          </p:cNvPr>
          <p:cNvSpPr txBox="1">
            <a:spLocks/>
          </p:cNvSpPr>
          <p:nvPr/>
        </p:nvSpPr>
        <p:spPr>
          <a:xfrm>
            <a:off x="872399" y="2028161"/>
            <a:ext cx="7832873" cy="1544003"/>
          </a:xfrm>
          <a:prstGeom prst="rect">
            <a:avLst/>
          </a:prstGeom>
        </p:spPr>
        <p:txBody>
          <a:bodyPr vert="horz" lIns="0" tIns="0" rIns="0" bIns="0" rtlCol="0" anchor="b" anchorCtr="0">
            <a:noAutofit/>
          </a:bodyPr>
          <a:lstStyle>
            <a:lvl1pPr algn="l" defTabSz="914400" rtl="0" eaLnBrk="1" latinLnBrk="0" hangingPunct="1">
              <a:lnSpc>
                <a:spcPts val="4000"/>
              </a:lnSpc>
              <a:spcBef>
                <a:spcPct val="0"/>
              </a:spcBef>
              <a:buNone/>
              <a:defRPr sz="3400" b="1" u="sng" kern="1200" baseline="0">
                <a:solidFill>
                  <a:schemeClr val="bg1"/>
                </a:solidFill>
                <a:uFill>
                  <a:solidFill>
                    <a:schemeClr val="accent3"/>
                  </a:solidFill>
                </a:uFill>
                <a:latin typeface="+mj-lt"/>
                <a:ea typeface="+mj-ea"/>
                <a:cs typeface="+mj-cs"/>
              </a:defRPr>
            </a:lvl1pPr>
          </a:lstStyle>
          <a:p>
            <a:r>
              <a:rPr lang="en-GB" dirty="0"/>
              <a:t>DER Technical Forum</a:t>
            </a:r>
          </a:p>
        </p:txBody>
      </p:sp>
      <p:sp>
        <p:nvSpPr>
          <p:cNvPr id="13" name="Text Placeholder 6">
            <a:extLst>
              <a:ext uri="{FF2B5EF4-FFF2-40B4-BE49-F238E27FC236}">
                <a16:creationId xmlns:a16="http://schemas.microsoft.com/office/drawing/2014/main" id="{D14C27DC-1B27-37FC-5D97-1574CA6C908B}"/>
              </a:ext>
            </a:extLst>
          </p:cNvPr>
          <p:cNvSpPr txBox="1">
            <a:spLocks/>
          </p:cNvSpPr>
          <p:nvPr/>
        </p:nvSpPr>
        <p:spPr>
          <a:xfrm>
            <a:off x="872399" y="4779943"/>
            <a:ext cx="4303713" cy="1219076"/>
          </a:xfrm>
          <a:prstGeom prst="rect">
            <a:avLst/>
          </a:prstGeom>
        </p:spPr>
        <p:txBody>
          <a:bodyPr vert="horz" lIns="0" tIns="0" rIns="0" bIns="0" rtlCol="0">
            <a:noAutofit/>
          </a:bodyPr>
          <a:lstStyle>
            <a:lvl1pPr marL="0" indent="0" algn="l" defTabSz="914400" rtl="0" eaLnBrk="1" latinLnBrk="0" hangingPunct="1">
              <a:lnSpc>
                <a:spcPts val="2200"/>
              </a:lnSpc>
              <a:spcBef>
                <a:spcPts val="400"/>
              </a:spcBef>
              <a:buClr>
                <a:schemeClr val="accent4"/>
              </a:buClr>
              <a:buFont typeface="Arial" panose="020B0604020202020204" pitchFamily="34" charset="0"/>
              <a:buNone/>
              <a:defRPr sz="2200" kern="1200">
                <a:solidFill>
                  <a:schemeClr val="bg1"/>
                </a:solidFill>
                <a:latin typeface="+mn-lt"/>
                <a:ea typeface="+mn-ea"/>
                <a:cs typeface="+mn-cs"/>
              </a:defRPr>
            </a:lvl1pPr>
            <a:lvl2pPr marL="271462"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2pPr>
            <a:lvl3pPr marL="57785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3pPr>
            <a:lvl4pPr marL="89535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4pPr>
            <a:lvl5pPr marL="1155700" indent="0" algn="l" defTabSz="914400" rtl="0" eaLnBrk="1" latinLnBrk="0" hangingPunct="1">
              <a:lnSpc>
                <a:spcPts val="2200"/>
              </a:lnSpc>
              <a:spcBef>
                <a:spcPts val="400"/>
              </a:spcBef>
              <a:buClr>
                <a:schemeClr val="accent4"/>
              </a:buClr>
              <a:buFont typeface="System Font Regular"/>
              <a:buNone/>
              <a:tabLst/>
              <a:defRPr sz="2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21 June</a:t>
            </a:r>
          </a:p>
          <a:p>
            <a:r>
              <a:rPr lang="en-GB" dirty="0"/>
              <a:t>10:00 – 12:00</a:t>
            </a:r>
          </a:p>
        </p:txBody>
      </p:sp>
      <p:sp>
        <p:nvSpPr>
          <p:cNvPr id="2" name="Rectangle 1">
            <a:extLst>
              <a:ext uri="{FF2B5EF4-FFF2-40B4-BE49-F238E27FC236}">
                <a16:creationId xmlns:a16="http://schemas.microsoft.com/office/drawing/2014/main" id="{3DECF840-6511-58C3-F2CA-47BFF2816C64}"/>
              </a:ext>
            </a:extLst>
          </p:cNvPr>
          <p:cNvSpPr>
            <a:spLocks noChangeArrowheads="1"/>
          </p:cNvSpPr>
          <p:nvPr/>
        </p:nvSpPr>
        <p:spPr bwMode="auto">
          <a:xfrm>
            <a:off x="304559" y="182758"/>
            <a:ext cx="8968551"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Microsoft Teams meeting</a:t>
            </a:r>
            <a:r>
              <a:rPr kumimoji="0" lang="en-US" altLang="en-US" sz="11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Join on your computer, mobile app or room device</a:t>
            </a:r>
            <a:r>
              <a:rPr kumimoji="0" lang="en-US" altLang="en-US" sz="1100" b="1"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bg1"/>
                </a:solidFill>
                <a:effectLst/>
                <a:latin typeface="Segoe UI Semibold" panose="020B0702040204020203" pitchFamily="34" charset="0"/>
                <a:ea typeface="Calibri" panose="020F0502020204030204" pitchFamily="34" charset="0"/>
                <a:cs typeface="Segoe UI Semibold" panose="020B0702040204020203" pitchFamily="34" charset="0"/>
                <a:hlinkClick r:id="rId3">
                  <a:extLst>
                    <a:ext uri="{A12FA001-AC4F-418D-AE19-62706E023703}">
                      <ahyp:hlinkClr xmlns:ahyp="http://schemas.microsoft.com/office/drawing/2018/hyperlinkcolor" val="tx"/>
                    </a:ext>
                  </a:extLst>
                </a:hlinkClick>
              </a:rPr>
              <a:t>Click here to join the meeting</a:t>
            </a:r>
            <a:r>
              <a:rPr kumimoji="0" lang="en-US" altLang="en-US" sz="11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Meeting ID: </a:t>
            </a:r>
            <a:r>
              <a:rPr kumimoji="0" lang="en-US" altLang="en-US" sz="12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385 481 429 115</a:t>
            </a: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br>
              <a:rPr kumimoji="0" lang="en-US" altLang="en-US" sz="11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b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Passcode: </a:t>
            </a:r>
            <a:r>
              <a:rPr kumimoji="0" lang="en-US" altLang="en-US" sz="1200" b="0" i="0" u="none" strike="noStrike" cap="none" normalizeH="0" baseline="0" dirty="0" err="1">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bQhPvD</a:t>
            </a:r>
            <a:r>
              <a:rPr kumimoji="0" lang="en-US" altLang="en-US" sz="12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hlinkClick r:id="rId4">
                  <a:extLst>
                    <a:ext uri="{A12FA001-AC4F-418D-AE19-62706E023703}">
                      <ahyp:hlinkClr xmlns:ahyp="http://schemas.microsoft.com/office/drawing/2018/hyperlinkcolor" val="tx"/>
                    </a:ext>
                  </a:extLst>
                </a:hlinkClick>
              </a:rPr>
              <a:t>Download Teams</a:t>
            </a: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 </a:t>
            </a: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hlinkClick r:id="rId5">
                  <a:extLst>
                    <a:ext uri="{A12FA001-AC4F-418D-AE19-62706E023703}">
                      <ahyp:hlinkClr xmlns:ahyp="http://schemas.microsoft.com/office/drawing/2018/hyperlinkcolor" val="tx"/>
                    </a:ext>
                  </a:extLst>
                </a:hlinkClick>
              </a:rPr>
              <a:t>Join on the web</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Or call in (audio only)</a:t>
            </a:r>
            <a:r>
              <a:rPr kumimoji="0" lang="en-US" altLang="en-US" sz="11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hlinkClick r:id="rId6">
                  <a:extLst>
                    <a:ext uri="{A12FA001-AC4F-418D-AE19-62706E023703}">
                      <ahyp:hlinkClr xmlns:ahyp="http://schemas.microsoft.com/office/drawing/2018/hyperlinkcolor" val="tx"/>
                    </a:ext>
                  </a:extLst>
                </a:hlinkClick>
              </a:rPr>
              <a:t>+44 20 3855 5885,,105410688#</a:t>
            </a:r>
            <a:r>
              <a:rPr kumimoji="0" lang="en-US" altLang="en-US" sz="11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a:t>
            </a: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  United Kingdom, London </a:t>
            </a:r>
            <a:endParaRPr kumimoji="0" lang="en-GB"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Phone Conference ID: </a:t>
            </a:r>
            <a:r>
              <a:rPr kumimoji="0" lang="en-US" altLang="en-US" sz="1200" b="0" i="0" u="none" strike="noStrike" cap="none" normalizeH="0" baseline="0" dirty="0">
                <a:ln>
                  <a:noFill/>
                </a:ln>
                <a:solidFill>
                  <a:schemeClr val="bg1"/>
                </a:solidFill>
                <a:effectLst/>
                <a:latin typeface="Segoe UI" panose="020B0502040204020203" pitchFamily="34" charset="0"/>
                <a:ea typeface="Calibri" panose="020F0502020204030204" pitchFamily="34" charset="0"/>
                <a:cs typeface="Segoe UI" panose="020B0502040204020203" pitchFamily="34" charset="0"/>
              </a:rPr>
              <a:t>105 410 688# </a:t>
            </a: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59183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BA59F9-9D61-4729-B14E-72B7485DF160}"/>
              </a:ext>
            </a:extLst>
          </p:cNvPr>
          <p:cNvSpPr>
            <a:spLocks noGrp="1"/>
          </p:cNvSpPr>
          <p:nvPr>
            <p:ph type="ctrTitle"/>
          </p:nvPr>
        </p:nvSpPr>
        <p:spPr/>
        <p:txBody>
          <a:bodyPr/>
          <a:lstStyle/>
          <a:p>
            <a:r>
              <a:rPr lang="en-GB" dirty="0"/>
              <a:t>GC0117</a:t>
            </a:r>
          </a:p>
        </p:txBody>
      </p:sp>
      <p:sp>
        <p:nvSpPr>
          <p:cNvPr id="4" name="Slide Number Placeholder 3">
            <a:extLst>
              <a:ext uri="{FF2B5EF4-FFF2-40B4-BE49-F238E27FC236}">
                <a16:creationId xmlns:a16="http://schemas.microsoft.com/office/drawing/2014/main" id="{89B76D53-9269-4FEF-8AA9-8F44C5528F77}"/>
              </a:ext>
            </a:extLst>
          </p:cNvPr>
          <p:cNvSpPr>
            <a:spLocks noGrp="1"/>
          </p:cNvSpPr>
          <p:nvPr>
            <p:ph type="sldNum" sz="quarter" idx="12"/>
          </p:nvPr>
        </p:nvSpPr>
        <p:spPr/>
        <p:txBody>
          <a:bodyPr/>
          <a:lstStyle/>
          <a:p>
            <a:fld id="{98FF217E-B86F-EA42-9607-BE163228A213}" type="slidenum">
              <a:rPr lang="en-GB" smtClean="0"/>
              <a:pPr/>
              <a:t>10</a:t>
            </a:fld>
            <a:endParaRPr lang="en-GB"/>
          </a:p>
        </p:txBody>
      </p:sp>
    </p:spTree>
    <p:extLst>
      <p:ext uri="{BB962C8B-B14F-4D97-AF65-F5344CB8AC3E}">
        <p14:creationId xmlns:p14="http://schemas.microsoft.com/office/powerpoint/2010/main" val="60096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649E6-5496-6BF4-6445-9F09DF068001}"/>
              </a:ext>
            </a:extLst>
          </p:cNvPr>
          <p:cNvSpPr>
            <a:spLocks noGrp="1"/>
          </p:cNvSpPr>
          <p:nvPr>
            <p:ph type="title"/>
          </p:nvPr>
        </p:nvSpPr>
        <p:spPr/>
        <p:txBody>
          <a:bodyPr/>
          <a:lstStyle/>
          <a:p>
            <a:r>
              <a:rPr lang="en-GB" dirty="0"/>
              <a:t>GC0117 – alignment of Large, Medium and Small across GB</a:t>
            </a:r>
          </a:p>
        </p:txBody>
      </p:sp>
      <p:sp>
        <p:nvSpPr>
          <p:cNvPr id="3" name="Content Placeholder 2">
            <a:extLst>
              <a:ext uri="{FF2B5EF4-FFF2-40B4-BE49-F238E27FC236}">
                <a16:creationId xmlns:a16="http://schemas.microsoft.com/office/drawing/2014/main" id="{FB3C58E9-A937-A0C5-A5C3-E3623D62B270}"/>
              </a:ext>
            </a:extLst>
          </p:cNvPr>
          <p:cNvSpPr>
            <a:spLocks noGrp="1"/>
          </p:cNvSpPr>
          <p:nvPr>
            <p:ph idx="1"/>
          </p:nvPr>
        </p:nvSpPr>
        <p:spPr>
          <a:xfrm>
            <a:off x="720000" y="1486533"/>
            <a:ext cx="11083554" cy="4399832"/>
          </a:xfrm>
        </p:spPr>
        <p:txBody>
          <a:bodyPr/>
          <a:lstStyle/>
          <a:p>
            <a:r>
              <a:rPr lang="en-GB" sz="1800" dirty="0"/>
              <a:t>There has been only one formal WG meeting this year, on 23 May.</a:t>
            </a:r>
          </a:p>
          <a:p>
            <a:r>
              <a:rPr lang="en-GB" sz="1800" dirty="0"/>
              <a:t>There have been three meetings where NGESO have outlined their progress in creating a cost benefit analysis for the </a:t>
            </a:r>
            <a:r>
              <a:rPr lang="en-US" sz="1800" dirty="0"/>
              <a:t>ESO costs and benefits of moving to a pan GB 10MW threshold, and also for a 100MW threshold.</a:t>
            </a:r>
          </a:p>
          <a:p>
            <a:pPr>
              <a:lnSpc>
                <a:spcPct val="100000"/>
              </a:lnSpc>
            </a:pPr>
            <a:r>
              <a:rPr lang="en-US" sz="1800" dirty="0"/>
              <a:t>Their broad conclusions are that three sources of savings for a 10MW threshold:</a:t>
            </a:r>
          </a:p>
          <a:p>
            <a:pPr marL="407988" lvl="1" indent="-400050">
              <a:lnSpc>
                <a:spcPct val="100000"/>
              </a:lnSpc>
              <a:buFont typeface="+mj-lt"/>
              <a:buAutoNum type="romanLcPeriod"/>
            </a:pPr>
            <a:r>
              <a:rPr lang="en-US" sz="1800" dirty="0"/>
              <a:t>Greater BM volumes leading to reduction in BM prices – worth up to £70M pa.</a:t>
            </a:r>
          </a:p>
          <a:p>
            <a:pPr marL="407988" lvl="1" indent="-400050">
              <a:lnSpc>
                <a:spcPct val="100000"/>
              </a:lnSpc>
              <a:buFont typeface="+mj-lt"/>
              <a:buAutoNum type="romanLcPeriod"/>
            </a:pPr>
            <a:r>
              <a:rPr lang="en-US" sz="1800" dirty="0"/>
              <a:t>Greater control of more generation behind constraints – worth up to £70M pa.</a:t>
            </a:r>
          </a:p>
          <a:p>
            <a:pPr marL="407988" lvl="1" indent="-400050">
              <a:lnSpc>
                <a:spcPct val="100000"/>
              </a:lnSpc>
              <a:buFont typeface="+mj-lt"/>
              <a:buAutoNum type="romanLcPeriod"/>
            </a:pPr>
            <a:r>
              <a:rPr lang="en-US" sz="1800" dirty="0"/>
              <a:t>Reduction in demand forecast errors – worth up to £220M pa</a:t>
            </a:r>
          </a:p>
          <a:p>
            <a:pPr>
              <a:lnSpc>
                <a:spcPct val="100000"/>
              </a:lnSpc>
            </a:pPr>
            <a:r>
              <a:rPr lang="en-US" sz="1800" dirty="0"/>
              <a:t>Conversely their modelling shows a disbenefit of £80M and £530M per annum from ii and iii respectively if the threshold was 100MW.</a:t>
            </a:r>
          </a:p>
          <a:p>
            <a:pPr>
              <a:lnSpc>
                <a:spcPct val="100000"/>
              </a:lnSpc>
            </a:pPr>
            <a:r>
              <a:rPr lang="en-US" sz="1800" dirty="0"/>
              <a:t>Currently it therefore appears that the bulk of the benefit comes from just an increase in good data (ie £220M v £140M) – although NGESO are still reflecting on this.</a:t>
            </a:r>
          </a:p>
          <a:p>
            <a:endParaRPr lang="en-US" sz="1800" dirty="0"/>
          </a:p>
        </p:txBody>
      </p:sp>
      <p:sp>
        <p:nvSpPr>
          <p:cNvPr id="4" name="Slide Number Placeholder 3">
            <a:extLst>
              <a:ext uri="{FF2B5EF4-FFF2-40B4-BE49-F238E27FC236}">
                <a16:creationId xmlns:a16="http://schemas.microsoft.com/office/drawing/2014/main" id="{76CCFBC5-4318-CDF4-4B7E-8C4CEC14E814}"/>
              </a:ext>
            </a:extLst>
          </p:cNvPr>
          <p:cNvSpPr>
            <a:spLocks noGrp="1"/>
          </p:cNvSpPr>
          <p:nvPr>
            <p:ph type="sldNum" sz="quarter" idx="12"/>
          </p:nvPr>
        </p:nvSpPr>
        <p:spPr/>
        <p:txBody>
          <a:bodyPr/>
          <a:lstStyle/>
          <a:p>
            <a:fld id="{98FF217E-B86F-EA42-9607-BE163228A213}" type="slidenum">
              <a:rPr lang="en-GB" smtClean="0"/>
              <a:pPr/>
              <a:t>11</a:t>
            </a:fld>
            <a:endParaRPr lang="en-GB"/>
          </a:p>
        </p:txBody>
      </p:sp>
    </p:spTree>
    <p:extLst>
      <p:ext uri="{BB962C8B-B14F-4D97-AF65-F5344CB8AC3E}">
        <p14:creationId xmlns:p14="http://schemas.microsoft.com/office/powerpoint/2010/main" val="698254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8C45-F13B-C2C4-75F2-2350A00FE334}"/>
              </a:ext>
            </a:extLst>
          </p:cNvPr>
          <p:cNvSpPr>
            <a:spLocks noGrp="1"/>
          </p:cNvSpPr>
          <p:nvPr>
            <p:ph type="title"/>
          </p:nvPr>
        </p:nvSpPr>
        <p:spPr/>
        <p:txBody>
          <a:bodyPr/>
          <a:lstStyle/>
          <a:p>
            <a:r>
              <a:rPr lang="en-GB" dirty="0"/>
              <a:t>GC0117 Progress</a:t>
            </a:r>
          </a:p>
        </p:txBody>
      </p:sp>
      <p:sp>
        <p:nvSpPr>
          <p:cNvPr id="3" name="Content Placeholder 2">
            <a:extLst>
              <a:ext uri="{FF2B5EF4-FFF2-40B4-BE49-F238E27FC236}">
                <a16:creationId xmlns:a16="http://schemas.microsoft.com/office/drawing/2014/main" id="{31748FD6-47C9-0797-573E-F96DCD62DD6E}"/>
              </a:ext>
            </a:extLst>
          </p:cNvPr>
          <p:cNvSpPr>
            <a:spLocks noGrp="1"/>
          </p:cNvSpPr>
          <p:nvPr>
            <p:ph idx="1"/>
          </p:nvPr>
        </p:nvSpPr>
        <p:spPr/>
        <p:txBody>
          <a:bodyPr/>
          <a:lstStyle/>
          <a:p>
            <a:r>
              <a:rPr lang="en-GB" dirty="0"/>
              <a:t>CBA analysis to date does not include generator or DNO costs.  </a:t>
            </a:r>
          </a:p>
          <a:p>
            <a:r>
              <a:rPr lang="en-GB" dirty="0"/>
              <a:t>NGESO have estimated generator costs.</a:t>
            </a:r>
          </a:p>
          <a:p>
            <a:r>
              <a:rPr lang="en-GB" dirty="0"/>
              <a:t>For completeness their analysis and report should include some commentary on DNOs’ costs.</a:t>
            </a:r>
          </a:p>
          <a:p>
            <a:r>
              <a:rPr lang="en-GB" dirty="0"/>
              <a:t>DNOs’ costs are likely to be negligibly small cf NGESO’s estimated savings, but it is probably useful to review what they might be as part of DNOs’ analysis of the GC0117 impact.  </a:t>
            </a:r>
          </a:p>
          <a:p>
            <a:r>
              <a:rPr lang="en-GB" dirty="0"/>
              <a:t>The proposals are likely to appear for Code Administrator consultation late summer or autumn.</a:t>
            </a:r>
          </a:p>
          <a:p>
            <a:endParaRPr lang="en-GB" dirty="0"/>
          </a:p>
        </p:txBody>
      </p:sp>
      <p:sp>
        <p:nvSpPr>
          <p:cNvPr id="4" name="Slide Number Placeholder 3">
            <a:extLst>
              <a:ext uri="{FF2B5EF4-FFF2-40B4-BE49-F238E27FC236}">
                <a16:creationId xmlns:a16="http://schemas.microsoft.com/office/drawing/2014/main" id="{9A005B34-DC8D-4C3C-9CB2-C571AAD7EFE3}"/>
              </a:ext>
            </a:extLst>
          </p:cNvPr>
          <p:cNvSpPr>
            <a:spLocks noGrp="1"/>
          </p:cNvSpPr>
          <p:nvPr>
            <p:ph type="sldNum" sz="quarter" idx="12"/>
          </p:nvPr>
        </p:nvSpPr>
        <p:spPr/>
        <p:txBody>
          <a:bodyPr/>
          <a:lstStyle/>
          <a:p>
            <a:fld id="{98FF217E-B86F-EA42-9607-BE163228A213}" type="slidenum">
              <a:rPr lang="en-GB" smtClean="0"/>
              <a:pPr/>
              <a:t>12</a:t>
            </a:fld>
            <a:endParaRPr lang="en-GB"/>
          </a:p>
        </p:txBody>
      </p:sp>
    </p:spTree>
    <p:extLst>
      <p:ext uri="{BB962C8B-B14F-4D97-AF65-F5344CB8AC3E}">
        <p14:creationId xmlns:p14="http://schemas.microsoft.com/office/powerpoint/2010/main" val="272735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92A5E-7A3D-4DB1-B11E-751214C1A6D1}"/>
              </a:ext>
            </a:extLst>
          </p:cNvPr>
          <p:cNvSpPr>
            <a:spLocks noGrp="1"/>
          </p:cNvSpPr>
          <p:nvPr>
            <p:ph type="ctrTitle"/>
          </p:nvPr>
        </p:nvSpPr>
        <p:spPr>
          <a:xfrm>
            <a:off x="719999" y="3529071"/>
            <a:ext cx="8239443" cy="1544003"/>
          </a:xfrm>
        </p:spPr>
        <p:txBody>
          <a:bodyPr/>
          <a:lstStyle/>
          <a:p>
            <a:r>
              <a:rPr lang="en-GB" dirty="0"/>
              <a:t>Distributed ReStart: GC0156 Electricity System Restoration Standard</a:t>
            </a:r>
          </a:p>
        </p:txBody>
      </p:sp>
      <p:sp>
        <p:nvSpPr>
          <p:cNvPr id="3" name="Slide Number Placeholder 2">
            <a:extLst>
              <a:ext uri="{FF2B5EF4-FFF2-40B4-BE49-F238E27FC236}">
                <a16:creationId xmlns:a16="http://schemas.microsoft.com/office/drawing/2014/main" id="{746ED24F-6696-47BA-9CEB-36C1ECB07004}"/>
              </a:ext>
            </a:extLst>
          </p:cNvPr>
          <p:cNvSpPr>
            <a:spLocks noGrp="1"/>
          </p:cNvSpPr>
          <p:nvPr>
            <p:ph type="sldNum" sz="quarter" idx="12"/>
          </p:nvPr>
        </p:nvSpPr>
        <p:spPr/>
        <p:txBody>
          <a:bodyPr/>
          <a:lstStyle/>
          <a:p>
            <a:fld id="{98FF217E-B86F-EA42-9607-BE163228A213}" type="slidenum">
              <a:rPr lang="en-GB" smtClean="0"/>
              <a:t>13</a:t>
            </a:fld>
            <a:endParaRPr lang="en-GB"/>
          </a:p>
        </p:txBody>
      </p:sp>
    </p:spTree>
    <p:extLst>
      <p:ext uri="{BB962C8B-B14F-4D97-AF65-F5344CB8AC3E}">
        <p14:creationId xmlns:p14="http://schemas.microsoft.com/office/powerpoint/2010/main" val="3161391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86100-9612-CA8E-E6AF-1CDA98E31B9C}"/>
              </a:ext>
            </a:extLst>
          </p:cNvPr>
          <p:cNvSpPr>
            <a:spLocks noGrp="1"/>
          </p:cNvSpPr>
          <p:nvPr>
            <p:ph type="title"/>
          </p:nvPr>
        </p:nvSpPr>
        <p:spPr/>
        <p:txBody>
          <a:bodyPr/>
          <a:lstStyle/>
          <a:p>
            <a:r>
              <a:rPr lang="en-GB" dirty="0"/>
              <a:t>Electricity System Restoration Standard – GC0156</a:t>
            </a:r>
          </a:p>
        </p:txBody>
      </p:sp>
      <p:sp>
        <p:nvSpPr>
          <p:cNvPr id="3" name="Content Placeholder 2">
            <a:extLst>
              <a:ext uri="{FF2B5EF4-FFF2-40B4-BE49-F238E27FC236}">
                <a16:creationId xmlns:a16="http://schemas.microsoft.com/office/drawing/2014/main" id="{9AD1190E-DCD7-7D06-9542-805A937D3094}"/>
              </a:ext>
            </a:extLst>
          </p:cNvPr>
          <p:cNvSpPr>
            <a:spLocks noGrp="1"/>
          </p:cNvSpPr>
          <p:nvPr>
            <p:ph idx="1"/>
          </p:nvPr>
        </p:nvSpPr>
        <p:spPr/>
        <p:txBody>
          <a:bodyPr/>
          <a:lstStyle/>
          <a:p>
            <a:r>
              <a:rPr lang="en-GB" dirty="0"/>
              <a:t>Distributed Restart is now being progressed as part of the wider ESRS implementation in GC0156</a:t>
            </a:r>
          </a:p>
          <a:p>
            <a:r>
              <a:rPr lang="en-GB" dirty="0"/>
              <a:t>GC0156 formal Code Administrator consultation closed on 09 June.</a:t>
            </a:r>
          </a:p>
          <a:p>
            <a:r>
              <a:rPr lang="en-GB" dirty="0"/>
              <a:t>Matching D Code </a:t>
            </a:r>
            <a:r>
              <a:rPr lang="en-GB"/>
              <a:t>drafting consultation closed on 17 </a:t>
            </a:r>
            <a:r>
              <a:rPr lang="en-GB" dirty="0"/>
              <a:t>June 2023.</a:t>
            </a:r>
          </a:p>
          <a:p>
            <a:r>
              <a:rPr lang="en-GB" dirty="0"/>
              <a:t>If approved by Ofgem it will allow distributed generation to participate in a market for services to help restart the system in the event of a total or partial shutdown.  Ofgem approval is expected in the second half of 2023.</a:t>
            </a:r>
          </a:p>
        </p:txBody>
      </p:sp>
      <p:sp>
        <p:nvSpPr>
          <p:cNvPr id="4" name="Slide Number Placeholder 3">
            <a:extLst>
              <a:ext uri="{FF2B5EF4-FFF2-40B4-BE49-F238E27FC236}">
                <a16:creationId xmlns:a16="http://schemas.microsoft.com/office/drawing/2014/main" id="{CDB9806D-BA63-579C-634D-A8A6FCAEF68F}"/>
              </a:ext>
            </a:extLst>
          </p:cNvPr>
          <p:cNvSpPr>
            <a:spLocks noGrp="1"/>
          </p:cNvSpPr>
          <p:nvPr>
            <p:ph type="sldNum" sz="quarter" idx="12"/>
          </p:nvPr>
        </p:nvSpPr>
        <p:spPr/>
        <p:txBody>
          <a:bodyPr/>
          <a:lstStyle/>
          <a:p>
            <a:fld id="{98FF217E-B86F-EA42-9607-BE163228A213}" type="slidenum">
              <a:rPr lang="en-GB" smtClean="0"/>
              <a:pPr/>
              <a:t>14</a:t>
            </a:fld>
            <a:endParaRPr lang="en-GB"/>
          </a:p>
        </p:txBody>
      </p:sp>
    </p:spTree>
    <p:extLst>
      <p:ext uri="{BB962C8B-B14F-4D97-AF65-F5344CB8AC3E}">
        <p14:creationId xmlns:p14="http://schemas.microsoft.com/office/powerpoint/2010/main" val="961612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A6346-40F1-474B-81B4-11C51F928FB0}"/>
              </a:ext>
            </a:extLst>
          </p:cNvPr>
          <p:cNvSpPr>
            <a:spLocks noGrp="1"/>
          </p:cNvSpPr>
          <p:nvPr>
            <p:ph type="ctrTitle"/>
          </p:nvPr>
        </p:nvSpPr>
        <p:spPr/>
        <p:txBody>
          <a:bodyPr/>
          <a:lstStyle/>
          <a:p>
            <a:r>
              <a:rPr lang="en-GB" dirty="0"/>
              <a:t>EU Developments</a:t>
            </a:r>
          </a:p>
        </p:txBody>
      </p:sp>
      <p:sp>
        <p:nvSpPr>
          <p:cNvPr id="3" name="Slide Number Placeholder 2">
            <a:extLst>
              <a:ext uri="{FF2B5EF4-FFF2-40B4-BE49-F238E27FC236}">
                <a16:creationId xmlns:a16="http://schemas.microsoft.com/office/drawing/2014/main" id="{0E02435B-D645-4228-86C6-CD1B1B07B410}"/>
              </a:ext>
            </a:extLst>
          </p:cNvPr>
          <p:cNvSpPr>
            <a:spLocks noGrp="1"/>
          </p:cNvSpPr>
          <p:nvPr>
            <p:ph type="sldNum" sz="quarter" idx="12"/>
          </p:nvPr>
        </p:nvSpPr>
        <p:spPr/>
        <p:txBody>
          <a:bodyPr/>
          <a:lstStyle/>
          <a:p>
            <a:fld id="{98FF217E-B86F-EA42-9607-BE163228A213}" type="slidenum">
              <a:rPr lang="en-GB" smtClean="0"/>
              <a:t>15</a:t>
            </a:fld>
            <a:endParaRPr lang="en-GB"/>
          </a:p>
        </p:txBody>
      </p:sp>
    </p:spTree>
    <p:extLst>
      <p:ext uri="{BB962C8B-B14F-4D97-AF65-F5344CB8AC3E}">
        <p14:creationId xmlns:p14="http://schemas.microsoft.com/office/powerpoint/2010/main" val="2001495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688F-B9C0-487E-B586-DD25257D986B}"/>
              </a:ext>
            </a:extLst>
          </p:cNvPr>
          <p:cNvSpPr>
            <a:spLocks noGrp="1"/>
          </p:cNvSpPr>
          <p:nvPr>
            <p:ph type="title"/>
          </p:nvPr>
        </p:nvSpPr>
        <p:spPr/>
        <p:txBody>
          <a:bodyPr/>
          <a:lstStyle/>
          <a:p>
            <a:r>
              <a:rPr lang="en-GB" dirty="0"/>
              <a:t>EU Update</a:t>
            </a:r>
          </a:p>
        </p:txBody>
      </p:sp>
      <p:sp>
        <p:nvSpPr>
          <p:cNvPr id="3" name="Content Placeholder 2">
            <a:extLst>
              <a:ext uri="{FF2B5EF4-FFF2-40B4-BE49-F238E27FC236}">
                <a16:creationId xmlns:a16="http://schemas.microsoft.com/office/drawing/2014/main" id="{02CF67B3-F2AD-4C02-8BDA-211760B6A5E9}"/>
              </a:ext>
            </a:extLst>
          </p:cNvPr>
          <p:cNvSpPr>
            <a:spLocks noGrp="1"/>
          </p:cNvSpPr>
          <p:nvPr>
            <p:ph idx="1"/>
          </p:nvPr>
        </p:nvSpPr>
        <p:spPr>
          <a:xfrm>
            <a:off x="720000" y="1334738"/>
            <a:ext cx="11083554" cy="3960000"/>
          </a:xfrm>
        </p:spPr>
        <p:txBody>
          <a:bodyPr/>
          <a:lstStyle/>
          <a:p>
            <a:r>
              <a:rPr lang="en-GB" sz="1400" dirty="0"/>
              <a:t>ACER is now considering its proposed revisions to the RfG and DCC.  The formal consultation on the proposals is expected to run from 17 July until 25 September.  There will be a public workshop on 19 July.</a:t>
            </a:r>
          </a:p>
          <a:p>
            <a:r>
              <a:rPr lang="en-GB" sz="1400" dirty="0"/>
              <a:t>As expected, issues such as the inclusion of storage, and the revision of the Type D voltage threshold seem widely supported.</a:t>
            </a:r>
          </a:p>
          <a:p>
            <a:r>
              <a:rPr lang="en-GB" sz="1400" dirty="0"/>
              <a:t>Grid Forming and 4Hz/s RoCoF</a:t>
            </a:r>
          </a:p>
          <a:p>
            <a:pPr marL="293688" lvl="1" indent="-285750">
              <a:buFont typeface="Arial" panose="020B0604020202020204" pitchFamily="34" charset="0"/>
              <a:buChar char="•"/>
            </a:pPr>
            <a:r>
              <a:rPr lang="en-GB" sz="1400" dirty="0"/>
              <a:t>EU DSOs are pushing back on ENTSO-e’s proposals that from about three years after the new RfG becomes law, all generation (certainly Type B-D, with a national option for Type A) should be grid forming.  Coupled with a guaranteed RoCoF ride through of 4Hz/s, this will make passive detection of unintended DNO islands very hard, probably impossible.  EU DSOs are not arguing against the direction of travel – but are currently saying that much more time is needed than 3 years to consider how to manage the increased risk.</a:t>
            </a:r>
          </a:p>
          <a:p>
            <a:pPr marL="293688" lvl="1" indent="-285750">
              <a:buFont typeface="Arial" panose="020B0604020202020204" pitchFamily="34" charset="0"/>
              <a:buChar char="•"/>
            </a:pPr>
            <a:r>
              <a:rPr lang="en-GB" sz="1400" dirty="0"/>
              <a:t>After considerable discussion between ENTSO-e, EU DSO Entity and ACER, it now seems likely that GFC will be only by agreement between the DSO and TSO for Type A, and for Type B after a period to be agreed between DSO and TSO.  No agreement yet on Type C and D.</a:t>
            </a:r>
          </a:p>
          <a:p>
            <a:pPr marL="293688" lvl="1" indent="-285750">
              <a:buFont typeface="Arial" panose="020B0604020202020204" pitchFamily="34" charset="0"/>
              <a:buChar char="•"/>
            </a:pPr>
            <a:r>
              <a:rPr lang="en-GB" sz="1400" dirty="0"/>
              <a:t>RoCoF settings, rather than having to be above 4Hz/s, can now be agreed on an as-needs basis between DSO and TSO.</a:t>
            </a:r>
          </a:p>
          <a:p>
            <a:pPr>
              <a:buFont typeface="Arial" panose="020B0604020202020204" pitchFamily="34" charset="0"/>
              <a:buChar char="•"/>
            </a:pPr>
            <a:r>
              <a:rPr lang="en-GB" sz="1400" dirty="0"/>
              <a:t>It seems that ACER are also minded to remove the existing rules for the aggregation of PPMs, and introduce a new aggregation dependent on the technology of PPMs.  To some extent understandable, but could give rise to new boundaries </a:t>
            </a:r>
            <a:r>
              <a:rPr lang="en-GB" sz="1400"/>
              <a:t>to argue about.</a:t>
            </a:r>
            <a:endParaRPr lang="en-GB" sz="1400" dirty="0"/>
          </a:p>
        </p:txBody>
      </p:sp>
      <p:sp>
        <p:nvSpPr>
          <p:cNvPr id="4" name="Slide Number Placeholder 3">
            <a:extLst>
              <a:ext uri="{FF2B5EF4-FFF2-40B4-BE49-F238E27FC236}">
                <a16:creationId xmlns:a16="http://schemas.microsoft.com/office/drawing/2014/main" id="{6A94C022-A587-43A9-B2D5-1F3BC1D4A812}"/>
              </a:ext>
            </a:extLst>
          </p:cNvPr>
          <p:cNvSpPr>
            <a:spLocks noGrp="1"/>
          </p:cNvSpPr>
          <p:nvPr>
            <p:ph type="sldNum" sz="quarter" idx="12"/>
          </p:nvPr>
        </p:nvSpPr>
        <p:spPr/>
        <p:txBody>
          <a:bodyPr/>
          <a:lstStyle/>
          <a:p>
            <a:fld id="{98FF217E-B86F-EA42-9607-BE163228A213}" type="slidenum">
              <a:rPr lang="en-GB" smtClean="0"/>
              <a:pPr/>
              <a:t>16</a:t>
            </a:fld>
            <a:endParaRPr lang="en-GB"/>
          </a:p>
        </p:txBody>
      </p:sp>
    </p:spTree>
    <p:extLst>
      <p:ext uri="{BB962C8B-B14F-4D97-AF65-F5344CB8AC3E}">
        <p14:creationId xmlns:p14="http://schemas.microsoft.com/office/powerpoint/2010/main" val="3368148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74C7-6E53-DBB4-7B13-5C2A54205D6F}"/>
              </a:ext>
            </a:extLst>
          </p:cNvPr>
          <p:cNvSpPr>
            <a:spLocks noGrp="1"/>
          </p:cNvSpPr>
          <p:nvPr>
            <p:ph type="title"/>
          </p:nvPr>
        </p:nvSpPr>
        <p:spPr/>
        <p:txBody>
          <a:bodyPr/>
          <a:lstStyle/>
          <a:p>
            <a:r>
              <a:rPr lang="en-GB" dirty="0"/>
              <a:t>EVs and the NC DC</a:t>
            </a:r>
          </a:p>
        </p:txBody>
      </p:sp>
      <p:sp>
        <p:nvSpPr>
          <p:cNvPr id="3" name="Content Placeholder 2">
            <a:extLst>
              <a:ext uri="{FF2B5EF4-FFF2-40B4-BE49-F238E27FC236}">
                <a16:creationId xmlns:a16="http://schemas.microsoft.com/office/drawing/2014/main" id="{374177A4-1C0A-5FEE-9369-AB90145EFE0A}"/>
              </a:ext>
            </a:extLst>
          </p:cNvPr>
          <p:cNvSpPr>
            <a:spLocks noGrp="1"/>
          </p:cNvSpPr>
          <p:nvPr>
            <p:ph idx="1"/>
          </p:nvPr>
        </p:nvSpPr>
        <p:spPr>
          <a:xfrm>
            <a:off x="720000" y="1595284"/>
            <a:ext cx="11083554" cy="3960000"/>
          </a:xfrm>
        </p:spPr>
        <p:txBody>
          <a:bodyPr/>
          <a:lstStyle/>
          <a:p>
            <a:r>
              <a:rPr lang="en-GB" sz="1600" dirty="0"/>
              <a:t>ACER are considering new classes of generation for V2G.  They are currently proposing 3 types:</a:t>
            </a:r>
          </a:p>
          <a:p>
            <a:pPr lvl="1"/>
            <a:r>
              <a:rPr lang="en-GB" sz="1600" dirty="0"/>
              <a:t>EV1 – single phase up to 7.4kW</a:t>
            </a:r>
          </a:p>
          <a:p>
            <a:pPr lvl="1"/>
            <a:r>
              <a:rPr lang="en-GB" sz="1600" dirty="0"/>
              <a:t>EV2 – single phase and three phase up to 22.1kW </a:t>
            </a:r>
          </a:p>
          <a:p>
            <a:pPr lvl="1"/>
            <a:r>
              <a:rPr lang="en-GB" sz="1600" dirty="0"/>
              <a:t>EV3 – above 22.1kW</a:t>
            </a:r>
          </a:p>
          <a:p>
            <a:r>
              <a:rPr lang="en-GB" sz="1600" dirty="0"/>
              <a:t>EV1 and EV2 would have identical requirements across the whole of the EU (much as Type A generation) and EV3 would have requirements comparable to Type B electricity storage modules.  The distinction between EV1 and EV2 is in the compliance procedure.  This is an inappropriate distinction by ACER; it should probably be on the need for prior application.</a:t>
            </a:r>
          </a:p>
          <a:p>
            <a:r>
              <a:rPr lang="en-GB" sz="1600" dirty="0"/>
              <a:t>The EU DSO Entity is collaborating with ENTSO-e on a counter proposal that would distinguish between AC and DC connected EVs. AC connected would be as EV1 above, and DC connected would be treated as electricity storage modules, ie as PPMs and aggregated as power park units are.</a:t>
            </a:r>
          </a:p>
          <a:p>
            <a:r>
              <a:rPr lang="en-GB" sz="1600" dirty="0"/>
              <a:t>The suggested amendments to the DC are minor, although ACER have suggested that heat pumps and EVs connected to industrial site should have separate admin procedures, for application and compliance, from those connected at LV.  The DSO Entity is pushing back on this too.</a:t>
            </a:r>
          </a:p>
          <a:p>
            <a:endParaRPr lang="en-GB" dirty="0"/>
          </a:p>
        </p:txBody>
      </p:sp>
      <p:sp>
        <p:nvSpPr>
          <p:cNvPr id="4" name="Slide Number Placeholder 3">
            <a:extLst>
              <a:ext uri="{FF2B5EF4-FFF2-40B4-BE49-F238E27FC236}">
                <a16:creationId xmlns:a16="http://schemas.microsoft.com/office/drawing/2014/main" id="{64DDDDE5-0827-AC1A-24F2-B26DF1F62789}"/>
              </a:ext>
            </a:extLst>
          </p:cNvPr>
          <p:cNvSpPr>
            <a:spLocks noGrp="1"/>
          </p:cNvSpPr>
          <p:nvPr>
            <p:ph type="sldNum" sz="quarter" idx="12"/>
          </p:nvPr>
        </p:nvSpPr>
        <p:spPr/>
        <p:txBody>
          <a:bodyPr/>
          <a:lstStyle/>
          <a:p>
            <a:fld id="{98FF217E-B86F-EA42-9607-BE163228A213}" type="slidenum">
              <a:rPr lang="en-GB" smtClean="0"/>
              <a:pPr/>
              <a:t>17</a:t>
            </a:fld>
            <a:endParaRPr lang="en-GB"/>
          </a:p>
        </p:txBody>
      </p:sp>
    </p:spTree>
    <p:extLst>
      <p:ext uri="{BB962C8B-B14F-4D97-AF65-F5344CB8AC3E}">
        <p14:creationId xmlns:p14="http://schemas.microsoft.com/office/powerpoint/2010/main" val="1575087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9896-130D-BABA-F71E-6A5EB79A25C6}"/>
              </a:ext>
            </a:extLst>
          </p:cNvPr>
          <p:cNvSpPr>
            <a:spLocks noGrp="1"/>
          </p:cNvSpPr>
          <p:nvPr>
            <p:ph type="title"/>
          </p:nvPr>
        </p:nvSpPr>
        <p:spPr/>
        <p:txBody>
          <a:bodyPr/>
          <a:lstStyle/>
          <a:p>
            <a:r>
              <a:rPr lang="en-GB" dirty="0"/>
              <a:t>Harmonization and Family Groupings</a:t>
            </a:r>
          </a:p>
        </p:txBody>
      </p:sp>
      <p:sp>
        <p:nvSpPr>
          <p:cNvPr id="3" name="Content Placeholder 2">
            <a:extLst>
              <a:ext uri="{FF2B5EF4-FFF2-40B4-BE49-F238E27FC236}">
                <a16:creationId xmlns:a16="http://schemas.microsoft.com/office/drawing/2014/main" id="{0EDA2B09-F02E-BA60-7EB4-47F0E901A90F}"/>
              </a:ext>
            </a:extLst>
          </p:cNvPr>
          <p:cNvSpPr>
            <a:spLocks noGrp="1"/>
          </p:cNvSpPr>
          <p:nvPr>
            <p:ph idx="1"/>
          </p:nvPr>
        </p:nvSpPr>
        <p:spPr>
          <a:xfrm>
            <a:off x="720000" y="1358466"/>
            <a:ext cx="11083554" cy="3960000"/>
          </a:xfrm>
        </p:spPr>
        <p:txBody>
          <a:bodyPr/>
          <a:lstStyle/>
          <a:p>
            <a:pPr>
              <a:lnSpc>
                <a:spcPct val="100000"/>
              </a:lnSpc>
              <a:spcAft>
                <a:spcPts val="800"/>
              </a:spcAft>
              <a:tabLst>
                <a:tab pos="3150870" algn="l"/>
                <a:tab pos="4500880" algn="l"/>
              </a:tabLst>
            </a:pPr>
            <a:r>
              <a:rPr lang="en-GB" sz="1800" dirty="0">
                <a:effectLst/>
                <a:latin typeface="Arial" panose="020B0604020202020204" pitchFamily="34" charset="0"/>
                <a:ea typeface="Calibri" panose="020F0502020204030204" pitchFamily="34" charset="0"/>
                <a:cs typeface="Times New Roman" panose="02020603050405020304" pitchFamily="18" charset="0"/>
              </a:rPr>
              <a:t>The expert group is currently working on draft legal text for extending and making more practical the equipment certificate regime. </a:t>
            </a:r>
          </a:p>
          <a:p>
            <a:pPr>
              <a:lnSpc>
                <a:spcPct val="100000"/>
              </a:lnSpc>
              <a:spcAft>
                <a:spcPts val="800"/>
              </a:spcAft>
              <a:tabLst>
                <a:tab pos="3150870" algn="l"/>
                <a:tab pos="4500880" algn="l"/>
              </a:tabLst>
            </a:pPr>
            <a:r>
              <a:rPr lang="en-GB" sz="1800" dirty="0">
                <a:latin typeface="Arial" panose="020B0604020202020204" pitchFamily="34" charset="0"/>
                <a:ea typeface="Calibri" panose="020F0502020204030204" pitchFamily="34" charset="0"/>
                <a:cs typeface="Times New Roman" panose="02020603050405020304" pitchFamily="18" charset="0"/>
              </a:rPr>
              <a:t>The legal text has only just been released and appears to be permissive, in that it helps member states to set up equipment certificate requirements, and not mandate their use.  However this still needs scrutiny to understand its full impact.</a:t>
            </a:r>
          </a:p>
          <a:p>
            <a:pPr>
              <a:lnSpc>
                <a:spcPct val="100000"/>
              </a:lnSpc>
              <a:spcAft>
                <a:spcPts val="800"/>
              </a:spcAft>
              <a:tabLst>
                <a:tab pos="3150870" algn="l"/>
                <a:tab pos="4500880" algn="l"/>
              </a:tabLst>
            </a:pPr>
            <a:r>
              <a:rPr lang="en-GB" sz="1800" dirty="0">
                <a:effectLst/>
                <a:latin typeface="Arial" panose="020B0604020202020204" pitchFamily="34" charset="0"/>
                <a:ea typeface="Calibri" panose="020F0502020204030204" pitchFamily="34" charset="0"/>
                <a:cs typeface="Times New Roman" panose="02020603050405020304" pitchFamily="18" charset="0"/>
              </a:rPr>
              <a:t>ACER definitely intends to include this, or something very like it, in the RfG this time – although it will probably not be in the draft legal text which is consulted on between 17/07 and 25/09.  It might be there is some sort of parallel consultation exercise.</a:t>
            </a:r>
          </a:p>
          <a:p>
            <a:pPr>
              <a:lnSpc>
                <a:spcPct val="100000"/>
              </a:lnSpc>
              <a:spcAft>
                <a:spcPts val="800"/>
              </a:spcAft>
              <a:tabLst>
                <a:tab pos="3150870" algn="l"/>
                <a:tab pos="4500880" algn="l"/>
              </a:tabLst>
            </a:pPr>
            <a:r>
              <a:rPr lang="en-GB" sz="1800" dirty="0">
                <a:latin typeface="Arial" panose="020B0604020202020204" pitchFamily="34" charset="0"/>
                <a:ea typeface="Calibri" panose="020F0502020204030204" pitchFamily="34" charset="0"/>
                <a:cs typeface="Times New Roman" panose="02020603050405020304" pitchFamily="18" charset="0"/>
              </a:rPr>
              <a:t>A summary of the report is on the next two slides.</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800"/>
              </a:spcAft>
              <a:tabLst>
                <a:tab pos="3150870" algn="l"/>
                <a:tab pos="4500880" algn="l"/>
              </a:tabLs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800"/>
              </a:spcAft>
              <a:tabLst>
                <a:tab pos="3150870" algn="l"/>
                <a:tab pos="4500880" algn="l"/>
              </a:tabLst>
            </a:pPr>
            <a:endParaRPr lang="en-GB" sz="1800" dirty="0">
              <a:latin typeface="Arial" panose="020B0604020202020204" pitchFamily="34" charset="0"/>
              <a:ea typeface="Calibri" panose="020F0502020204030204" pitchFamily="34" charset="0"/>
              <a:cs typeface="Times New Roman" panose="02020603050405020304" pitchFamily="18" charset="0"/>
            </a:endParaRPr>
          </a:p>
          <a:p>
            <a:endParaRPr lang="en-GB" sz="1800" dirty="0"/>
          </a:p>
        </p:txBody>
      </p:sp>
      <p:sp>
        <p:nvSpPr>
          <p:cNvPr id="4" name="Slide Number Placeholder 3">
            <a:extLst>
              <a:ext uri="{FF2B5EF4-FFF2-40B4-BE49-F238E27FC236}">
                <a16:creationId xmlns:a16="http://schemas.microsoft.com/office/drawing/2014/main" id="{C13FF247-76DC-71DE-E8F2-62185F2AEBBE}"/>
              </a:ext>
            </a:extLst>
          </p:cNvPr>
          <p:cNvSpPr>
            <a:spLocks noGrp="1"/>
          </p:cNvSpPr>
          <p:nvPr>
            <p:ph type="sldNum" sz="quarter" idx="12"/>
          </p:nvPr>
        </p:nvSpPr>
        <p:spPr/>
        <p:txBody>
          <a:bodyPr/>
          <a:lstStyle/>
          <a:p>
            <a:fld id="{98FF217E-B86F-EA42-9607-BE163228A213}" type="slidenum">
              <a:rPr lang="en-GB" smtClean="0"/>
              <a:pPr/>
              <a:t>18</a:t>
            </a:fld>
            <a:endParaRPr lang="en-GB"/>
          </a:p>
        </p:txBody>
      </p:sp>
    </p:spTree>
    <p:extLst>
      <p:ext uri="{BB962C8B-B14F-4D97-AF65-F5344CB8AC3E}">
        <p14:creationId xmlns:p14="http://schemas.microsoft.com/office/powerpoint/2010/main" val="4103226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0878-6FE4-ACE6-1262-B46F67164784}"/>
              </a:ext>
            </a:extLst>
          </p:cNvPr>
          <p:cNvSpPr>
            <a:spLocks noGrp="1"/>
          </p:cNvSpPr>
          <p:nvPr>
            <p:ph type="title"/>
          </p:nvPr>
        </p:nvSpPr>
        <p:spPr/>
        <p:txBody>
          <a:bodyPr/>
          <a:lstStyle/>
          <a:p>
            <a:r>
              <a:rPr lang="en-GB" sz="2000" dirty="0"/>
              <a:t>Harmonization of Product Family Groupings and Equipment Certificates</a:t>
            </a:r>
          </a:p>
        </p:txBody>
      </p:sp>
      <p:sp>
        <p:nvSpPr>
          <p:cNvPr id="3" name="Content Placeholder 2">
            <a:extLst>
              <a:ext uri="{FF2B5EF4-FFF2-40B4-BE49-F238E27FC236}">
                <a16:creationId xmlns:a16="http://schemas.microsoft.com/office/drawing/2014/main" id="{1F2907AE-4CD8-D905-3003-3A926862BA8A}"/>
              </a:ext>
            </a:extLst>
          </p:cNvPr>
          <p:cNvSpPr>
            <a:spLocks noGrp="1"/>
          </p:cNvSpPr>
          <p:nvPr>
            <p:ph idx="1"/>
          </p:nvPr>
        </p:nvSpPr>
        <p:spPr>
          <a:xfrm>
            <a:off x="720000" y="1571400"/>
            <a:ext cx="11083554" cy="3960000"/>
          </a:xfrm>
        </p:spPr>
        <p:txBody>
          <a:bodyPr/>
          <a:lstStyle/>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vs PGM</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certificates can be harmonized at EU level</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These PGU certificates may cover specific (national) grid codes, more generic grid connexion requirements (NC RFG, EN standards) or simply the PGU’s outmost capability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PGU certificates can be used within the process specified in the NC RfG to demonstrate compliance at the PoC</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TSO/DSOs will keep the right to require additional compliance simulations or on-site compliance testing.</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EG HCF didn’t identify a standardized approach for PGM compliance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This could be achieved either through a certification process at PGM level using the PGU certificates, or by accepting a PGMD (or similar document) coming from a PGF owner based on the content of the PGU certificate and additional site-specific testing and simulations.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The implementation of PGMDs (or similar) can be the key link between PGU compliance assessment at PGU terminals (PGU certification) and the PGM compliance in regard to the PoC.</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PGMD definition in the NC RfG is restricted to type B and C.  It is recommended to create new expert groups and extend the PGMD concepts to type A and type D.  The complexity of PGMDs is based on national definition and PGM size.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Family definition applies to a group of related products that shared common characteristics or features coming from the same manufacturer</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Includes common points that define the family and must be included</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Transferability of test results can be done within the family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EG HCF suggests having a family definition per design technology which is manufacturer based, regardless of power range and voltage level</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62EE3A6-F179-53D5-6101-4ACB57D5F60D}"/>
              </a:ext>
            </a:extLst>
          </p:cNvPr>
          <p:cNvSpPr>
            <a:spLocks noGrp="1"/>
          </p:cNvSpPr>
          <p:nvPr>
            <p:ph type="sldNum" sz="quarter" idx="12"/>
          </p:nvPr>
        </p:nvSpPr>
        <p:spPr/>
        <p:txBody>
          <a:bodyPr/>
          <a:lstStyle/>
          <a:p>
            <a:fld id="{98FF217E-B86F-EA42-9607-BE163228A213}" type="slidenum">
              <a:rPr lang="en-GB" smtClean="0"/>
              <a:pPr/>
              <a:t>19</a:t>
            </a:fld>
            <a:endParaRPr lang="en-GB"/>
          </a:p>
        </p:txBody>
      </p:sp>
    </p:spTree>
    <p:extLst>
      <p:ext uri="{BB962C8B-B14F-4D97-AF65-F5344CB8AC3E}">
        <p14:creationId xmlns:p14="http://schemas.microsoft.com/office/powerpoint/2010/main" val="260210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Welcome, Housekeeping and Introductions</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fld id="{98FF217E-B86F-EA42-9607-BE163228A213}" type="slidenum">
              <a:rPr lang="en-GB"/>
              <a:pPr/>
              <a:t>2</a:t>
            </a:fld>
            <a:endParaRPr lang="en-GB"/>
          </a:p>
        </p:txBody>
      </p:sp>
    </p:spTree>
    <p:extLst>
      <p:ext uri="{BB962C8B-B14F-4D97-AF65-F5344CB8AC3E}">
        <p14:creationId xmlns:p14="http://schemas.microsoft.com/office/powerpoint/2010/main" val="3258443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FA335-23C4-F41C-CC2D-C6C2958B9D04}"/>
              </a:ext>
            </a:extLst>
          </p:cNvPr>
          <p:cNvSpPr>
            <a:spLocks noGrp="1"/>
          </p:cNvSpPr>
          <p:nvPr>
            <p:ph type="title"/>
          </p:nvPr>
        </p:nvSpPr>
        <p:spPr>
          <a:xfrm>
            <a:off x="720000" y="288000"/>
            <a:ext cx="9166950" cy="936000"/>
          </a:xfrm>
        </p:spPr>
        <p:txBody>
          <a:bodyPr/>
          <a:lstStyle/>
          <a:p>
            <a:r>
              <a:rPr lang="en-GB" sz="2000" dirty="0"/>
              <a:t>Harmonization of Product Family Groupings and Equipment Certificates - 2</a:t>
            </a:r>
          </a:p>
        </p:txBody>
      </p:sp>
      <p:sp>
        <p:nvSpPr>
          <p:cNvPr id="3" name="Content Placeholder 2">
            <a:extLst>
              <a:ext uri="{FF2B5EF4-FFF2-40B4-BE49-F238E27FC236}">
                <a16:creationId xmlns:a16="http://schemas.microsoft.com/office/drawing/2014/main" id="{6BE71003-3934-F63F-561A-29E7DBF88DD4}"/>
              </a:ext>
            </a:extLst>
          </p:cNvPr>
          <p:cNvSpPr>
            <a:spLocks noGrp="1"/>
          </p:cNvSpPr>
          <p:nvPr>
            <p:ph idx="1"/>
          </p:nvPr>
        </p:nvSpPr>
        <p:spPr/>
        <p:txBody>
          <a:bodyPr/>
          <a:lstStyle/>
          <a:p>
            <a:pPr marL="342900" lvl="0" indent="-342900">
              <a:lnSpc>
                <a:spcPct val="100000"/>
              </a:lnSpc>
              <a:buFont typeface="+mj-lt"/>
              <a:buAutoNum type="arabicPeriod" startAt="5"/>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Simulation model is a KEY tool to evaluate PGU and PGM performance</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Reduce amount of test permission applications to relevant SO and reduce test disturbances to grid</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A validated model using existing quantitative methodologies (very stringent) provides a high level of fidelity and allows better understanding of the FRT performance of the unit.</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The model shall correctly represent the structure of the unit and shall be validated against test results.</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mj-lt"/>
              <a:buAutoNum type="alphaLcPeriod"/>
              <a:tabLst>
                <a:tab pos="3150870" algn="l"/>
                <a:tab pos="4500880" algn="l"/>
              </a:tabLst>
            </a:pPr>
            <a:r>
              <a:rPr lang="en-GB" sz="1300" dirty="0">
                <a:latin typeface="Arial" panose="020B0604020202020204" pitchFamily="34" charset="0"/>
                <a:ea typeface="Calibri" panose="020F0502020204030204" pitchFamily="34" charset="0"/>
                <a:cs typeface="Times New Roman" panose="02020603050405020304" pitchFamily="18" charset="0"/>
              </a:rPr>
              <a:t>This model shall be used with the overall facility simulation model which shall correctly represent the structure of the system/module/unit including the system parameters.</a:t>
            </a:r>
          </a:p>
          <a:p>
            <a:pPr marL="342900" lvl="0" indent="-342900">
              <a:lnSpc>
                <a:spcPct val="100000"/>
              </a:lnSpc>
              <a:buFont typeface="+mj-lt"/>
              <a:buAutoNum type="arabicPeriod" startAt="5"/>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Formal requirements on PGU certification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Unambiguous reference to certification programmes that are accepted by the RSO</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Clear definition of specified requirements that are accepted by the RSO</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startAt="5"/>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Umbrella certification is the most promising approach for harmonization of PGU certificates.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0000"/>
              </a:lnSpc>
              <a:buFont typeface="+mj-lt"/>
              <a:buAutoNum type="alphaLcPeriod"/>
              <a:tabLst>
                <a:tab pos="3150870" algn="l"/>
                <a:tab pos="4500880" algn="l"/>
              </a:tabLst>
            </a:pPr>
            <a:r>
              <a:rPr lang="en-GB" sz="1300" dirty="0">
                <a:effectLst/>
                <a:latin typeface="Arial" panose="020B0604020202020204" pitchFamily="34" charset="0"/>
                <a:ea typeface="Calibri" panose="020F0502020204030204" pitchFamily="34" charset="0"/>
                <a:cs typeface="Times New Roman" panose="02020603050405020304" pitchFamily="18" charset="0"/>
              </a:rPr>
              <a:t>Certification on EU level may be provided by a “capability certificate” that can easily be enhanced by grid code specific conformity statements.</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4B107FCC-F907-4286-4CA8-1F49A0E25C79}"/>
              </a:ext>
            </a:extLst>
          </p:cNvPr>
          <p:cNvSpPr>
            <a:spLocks noGrp="1"/>
          </p:cNvSpPr>
          <p:nvPr>
            <p:ph type="sldNum" sz="quarter" idx="12"/>
          </p:nvPr>
        </p:nvSpPr>
        <p:spPr/>
        <p:txBody>
          <a:bodyPr/>
          <a:lstStyle/>
          <a:p>
            <a:fld id="{98FF217E-B86F-EA42-9607-BE163228A213}" type="slidenum">
              <a:rPr lang="en-GB" smtClean="0"/>
              <a:pPr/>
              <a:t>20</a:t>
            </a:fld>
            <a:endParaRPr lang="en-GB"/>
          </a:p>
        </p:txBody>
      </p:sp>
    </p:spTree>
    <p:extLst>
      <p:ext uri="{BB962C8B-B14F-4D97-AF65-F5344CB8AC3E}">
        <p14:creationId xmlns:p14="http://schemas.microsoft.com/office/powerpoint/2010/main" val="1313031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DBAC-9753-C832-0BD0-C5EB3160DAD2}"/>
              </a:ext>
            </a:extLst>
          </p:cNvPr>
          <p:cNvSpPr>
            <a:spLocks noGrp="1"/>
          </p:cNvSpPr>
          <p:nvPr>
            <p:ph type="title"/>
          </p:nvPr>
        </p:nvSpPr>
        <p:spPr/>
        <p:txBody>
          <a:bodyPr/>
          <a:lstStyle/>
          <a:p>
            <a:r>
              <a:rPr lang="en-GB" dirty="0"/>
              <a:t>Other EU items - 50549</a:t>
            </a:r>
          </a:p>
        </p:txBody>
      </p:sp>
      <p:sp>
        <p:nvSpPr>
          <p:cNvPr id="3" name="Content Placeholder 2">
            <a:extLst>
              <a:ext uri="{FF2B5EF4-FFF2-40B4-BE49-F238E27FC236}">
                <a16:creationId xmlns:a16="http://schemas.microsoft.com/office/drawing/2014/main" id="{A2013145-C70B-4A20-C648-C1469CCAC98E}"/>
              </a:ext>
            </a:extLst>
          </p:cNvPr>
          <p:cNvSpPr>
            <a:spLocks noGrp="1"/>
          </p:cNvSpPr>
          <p:nvPr>
            <p:ph idx="1"/>
          </p:nvPr>
        </p:nvSpPr>
        <p:spPr/>
        <p:txBody>
          <a:bodyPr/>
          <a:lstStyle/>
          <a:p>
            <a:r>
              <a:rPr lang="en-GB" dirty="0"/>
              <a:t>EN 50549-10 was published in the middle of November – and another iteration, to include the HCF report referred to above, has now started, and we can expect another version to appear in 12-18 months time.</a:t>
            </a:r>
          </a:p>
          <a:p>
            <a:r>
              <a:rPr lang="en-GB" dirty="0"/>
              <a:t>Work to progress u</a:t>
            </a:r>
            <a:r>
              <a:rPr lang="en-GB" sz="1800" dirty="0">
                <a:effectLst/>
                <a:latin typeface="Arial" panose="020B0604020202020204" pitchFamily="34" charset="0"/>
                <a:ea typeface="Calibri" panose="020F0502020204030204" pitchFamily="34" charset="0"/>
                <a:cs typeface="Times New Roman" panose="02020603050405020304" pitchFamily="18" charset="0"/>
              </a:rPr>
              <a:t>rgent and minor proposed amendments to 50549-1 and 2 is out for consultation with the national committees (BSI for UK).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tabLst>
                <a:tab pos="3150870" algn="l"/>
                <a:tab pos="4500880" algn="l"/>
              </a:tabLst>
            </a:pPr>
            <a:r>
              <a:rPr lang="en-GB" sz="1800" dirty="0">
                <a:effectLst/>
                <a:latin typeface="Arial" panose="020B0604020202020204" pitchFamily="34" charset="0"/>
                <a:ea typeface="Calibri" panose="020F0502020204030204" pitchFamily="34" charset="0"/>
                <a:cs typeface="Times New Roman" panose="02020603050405020304" pitchFamily="18" charset="0"/>
              </a:rPr>
              <a:t>A new work item has been started to create a technical specification for grid forming converters – this will be badged as 50549-20.  It will not be a standard at this time, given the immaturity of the technology; a technical specification does not have the same status as an 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C1DFFCC8-D640-0F23-63D6-EFB9AB7355F6}"/>
              </a:ext>
            </a:extLst>
          </p:cNvPr>
          <p:cNvSpPr>
            <a:spLocks noGrp="1"/>
          </p:cNvSpPr>
          <p:nvPr>
            <p:ph type="sldNum" sz="quarter" idx="12"/>
          </p:nvPr>
        </p:nvSpPr>
        <p:spPr/>
        <p:txBody>
          <a:bodyPr/>
          <a:lstStyle/>
          <a:p>
            <a:fld id="{98FF217E-B86F-EA42-9607-BE163228A213}" type="slidenum">
              <a:rPr lang="en-GB" smtClean="0"/>
              <a:pPr/>
              <a:t>21</a:t>
            </a:fld>
            <a:endParaRPr lang="en-GB"/>
          </a:p>
        </p:txBody>
      </p:sp>
    </p:spTree>
    <p:extLst>
      <p:ext uri="{BB962C8B-B14F-4D97-AF65-F5344CB8AC3E}">
        <p14:creationId xmlns:p14="http://schemas.microsoft.com/office/powerpoint/2010/main" val="4179063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5669-9745-47CF-8C8E-2843BCC3C0DA}"/>
              </a:ext>
            </a:extLst>
          </p:cNvPr>
          <p:cNvSpPr>
            <a:spLocks noGrp="1"/>
          </p:cNvSpPr>
          <p:nvPr>
            <p:ph type="ctrTitle"/>
          </p:nvPr>
        </p:nvSpPr>
        <p:spPr/>
        <p:txBody>
          <a:bodyPr/>
          <a:lstStyle/>
          <a:p>
            <a:r>
              <a:rPr lang="en-GB" dirty="0"/>
              <a:t>AOB and next meeting</a:t>
            </a:r>
          </a:p>
        </p:txBody>
      </p:sp>
      <p:sp>
        <p:nvSpPr>
          <p:cNvPr id="3" name="Slide Number Placeholder 2">
            <a:extLst>
              <a:ext uri="{FF2B5EF4-FFF2-40B4-BE49-F238E27FC236}">
                <a16:creationId xmlns:a16="http://schemas.microsoft.com/office/drawing/2014/main" id="{00AF91A9-E3C1-409F-94C0-BD52B3A1523D}"/>
              </a:ext>
            </a:extLst>
          </p:cNvPr>
          <p:cNvSpPr>
            <a:spLocks noGrp="1"/>
          </p:cNvSpPr>
          <p:nvPr>
            <p:ph type="sldNum" sz="quarter" idx="12"/>
          </p:nvPr>
        </p:nvSpPr>
        <p:spPr/>
        <p:txBody>
          <a:bodyPr/>
          <a:lstStyle/>
          <a:p>
            <a:fld id="{98FF217E-B86F-EA42-9607-BE163228A213}" type="slidenum">
              <a:rPr lang="en-GB" smtClean="0"/>
              <a:t>22</a:t>
            </a:fld>
            <a:endParaRPr lang="en-GB"/>
          </a:p>
        </p:txBody>
      </p:sp>
    </p:spTree>
    <p:extLst>
      <p:ext uri="{BB962C8B-B14F-4D97-AF65-F5344CB8AC3E}">
        <p14:creationId xmlns:p14="http://schemas.microsoft.com/office/powerpoint/2010/main" val="3381754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1C69-E016-64AD-59ED-0E4CF7D0BE7A}"/>
              </a:ext>
            </a:extLst>
          </p:cNvPr>
          <p:cNvSpPr>
            <a:spLocks noGrp="1"/>
          </p:cNvSpPr>
          <p:nvPr>
            <p:ph type="ctrTitle"/>
          </p:nvPr>
        </p:nvSpPr>
        <p:spPr/>
        <p:txBody>
          <a:bodyPr/>
          <a:lstStyle/>
          <a:p>
            <a:r>
              <a:rPr lang="en-GB" dirty="0"/>
              <a:t>Appendix – historic Forum issues</a:t>
            </a:r>
          </a:p>
        </p:txBody>
      </p:sp>
      <p:sp>
        <p:nvSpPr>
          <p:cNvPr id="3" name="Slide Number Placeholder 2">
            <a:extLst>
              <a:ext uri="{FF2B5EF4-FFF2-40B4-BE49-F238E27FC236}">
                <a16:creationId xmlns:a16="http://schemas.microsoft.com/office/drawing/2014/main" id="{54308771-29AF-9A83-CFF8-0B1930AD64CC}"/>
              </a:ext>
            </a:extLst>
          </p:cNvPr>
          <p:cNvSpPr>
            <a:spLocks noGrp="1"/>
          </p:cNvSpPr>
          <p:nvPr>
            <p:ph type="sldNum" sz="quarter" idx="12"/>
          </p:nvPr>
        </p:nvSpPr>
        <p:spPr/>
        <p:txBody>
          <a:bodyPr/>
          <a:lstStyle/>
          <a:p>
            <a:fld id="{98FF217E-B86F-EA42-9607-BE163228A213}" type="slidenum">
              <a:rPr lang="en-GB" smtClean="0"/>
              <a:t>23</a:t>
            </a:fld>
            <a:endParaRPr lang="en-GB"/>
          </a:p>
        </p:txBody>
      </p:sp>
    </p:spTree>
    <p:extLst>
      <p:ext uri="{BB962C8B-B14F-4D97-AF65-F5344CB8AC3E}">
        <p14:creationId xmlns:p14="http://schemas.microsoft.com/office/powerpoint/2010/main" val="3403310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1</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24</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274185"/>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112</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A common issue that keeps coming up is Registered Capacity vs design install and grid agreements.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 have a specific case where the G99 and connection agreement is for 9MW, the developer undersized the inverters slightly. So it can only produce 8.5MW ( in round numbers) whilst operating in the 0.95 lag/lead range. This is what is shown when we do the G99 study, and we noted this shortfall.</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So the question arises, of what happens to the site now and what can it do. Specifically,</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1) Is it’s new official RC 9MW or 8.5MW ie do they retain their original agreed capacity, or is this list back to the DNO? This is a common sticking point, taking the above example it cannot meet the 9MW required, but they may upgrade an inverter later to give them more MVAr headroom and it could then operate at 9MW.</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21590">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2) If the DNO doesn’t want/need them to operate across the 0.95 lag/lead range can they then operate at 9MW active power and say unity or 0.98pf. In this case they are producing their official R, but their system design does not meet the required G99 standard for a 9MW site.</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This is an issue that does re-appear from time to time.  We have attempted to deal with it in the past in issues 40, 80 and 83.</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We went through it with slides at the 7 June 2022 DER TF.  DNOs have summarized how they specify maximum capacities and power factors in their connexion agreements.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 We propose that we incorporate the material from the 7 June  2022 meeting into the next version of the DG guides</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883780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2 – in progress</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25</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359232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113</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P28 has the usual classifications of frequent events, infrequent events (4 per month) and very infrequent events  (1 per 3 month)…. what should we be assessing a storage system performing a dynamic containment service as?</a:t>
                      </a:r>
                    </a:p>
                    <a:p>
                      <a:pPr marL="0" indent="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The UK grid is reasonably stable, at the moment, but with more conventional plant dropping out, the power swings are going to get a bit more sever, and the DC type services will be getting worked more often. Classing it as a very infrequent event probably isn’t realistic, but what about infrequent events? I could see that it is possible that you could get to around the 4 events per month, although probably not at the full power swing.</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This is a good point, and one that probably would benefit from a consistent consideration by DNOs.</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It might be sensible to base the frequency on the observed incidence of frequency excursions, over the last 18 months say, that trigger a specific level of response from such services.  The response level might be set locally, and the P28 “frequency of event” set by the historic track of frequency excursions triggering that level of response.  This can be calculated from the information NGESO publish monthly.</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This should be picked up as part of ongoing work to develop a common approach to BESSs between the DNOs.  </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However, note that in the BESS discussions on 18/11 it was pointed out that the 3% limit essentially applies at any time once the transients have died away, so for BESS power swings the 3% probably applies in all cases, irrespective of frequency of event.</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1899777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3 – in progress</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26</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33908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7144947">
                  <a:extLst>
                    <a:ext uri="{9D8B030D-6E8A-4147-A177-3AD203B41FA5}">
                      <a16:colId xmlns:a16="http://schemas.microsoft.com/office/drawing/2014/main" val="3713780737"/>
                    </a:ext>
                  </a:extLst>
                </a:gridCol>
                <a:gridCol w="3172214">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114</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We have concerns relating the voltage step change for Battery Energy Storage Systems (BESS) when the systems are designated for fast frequency response.  A number of network operators define step change to be full declared export to full declared import for real power P and for reactive power Q.  The FFR contracts do not have a contracted obligation to reverse the direction of reactive power flow and no obligation to match the fast MW response with a MVAr response.  When importing, there is no obligation to operate at a particular power factor only to operate within a +/-0.95 range.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If a full MW ramp has occurred, it is reasonable to assume the system is under stress.  To reverse Q at this point would be the worst of all strategies at it would exacerbate the stress of the system by introducing an unnecessary voltage step.  It is likely that EFR or FFR BESS is located at a point with a high X/R ratio (close to a BSP or GSP).  Therefore a unit change in Q would have at least 10x the impact on at the voltage step that of a unit change in P.  This Q reversal condition appears to be based on a false assumption about the default </a:t>
                      </a:r>
                      <a:r>
                        <a:rPr lang="en-US" sz="1100" b="0" i="0" u="none" strike="noStrike" dirty="0" err="1">
                          <a:effectLst/>
                          <a:latin typeface="Arial" panose="020B0604020202020204" pitchFamily="34" charset="0"/>
                        </a:rPr>
                        <a:t>behaviour</a:t>
                      </a:r>
                      <a:r>
                        <a:rPr lang="en-US" sz="1100" b="0" i="0" u="none" strike="noStrike" dirty="0">
                          <a:effectLst/>
                          <a:latin typeface="Arial" panose="020B0604020202020204" pitchFamily="34" charset="0"/>
                        </a:rPr>
                        <a:t> of inverters under FFR.  We believe it is a matter for the customer to demonstrate through simulation the voltage step change under power reversal.  It is a matter for the customer to produce a reactive power strategy that meets the constraints of the D Code and the connection offer. Confirmation of the simulation can be done via commissioning tests with frequency injection for smaller steps.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The imposition of this requirement distorts the market by essentially limiting the capacity of a BESS scheme to around half the capacity of other technologies thus creating hidden barrier to the penetration of the technology.  </a:t>
                      </a:r>
                    </a:p>
                    <a:p>
                      <a:pPr marL="0" indent="0" algn="l" rtl="0" eaLnBrk="1" fontAlgn="t" latinLnBrk="0" hangingPunct="1">
                        <a:spcBef>
                          <a:spcPts val="0"/>
                        </a:spcBef>
                        <a:spcAft>
                          <a:spcPts val="0"/>
                        </a:spcAft>
                      </a:pPr>
                      <a:endParaRPr lang="en-US" sz="11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US" sz="1100" b="0" i="0" u="none" strike="noStrike" dirty="0">
                          <a:effectLst/>
                          <a:latin typeface="Arial" panose="020B0604020202020204" pitchFamily="34" charset="0"/>
                        </a:rPr>
                        <a:t>The customer should demonstrate how they meet the voltage step change challenge through modelling and if necessary to verify through commissioning demonstration, not for the network operator to impose a control philosophy.</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To be picked up in the BESS sessions</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510343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a:xfrm>
            <a:off x="720000" y="261874"/>
            <a:ext cx="9000000" cy="936000"/>
          </a:xfrm>
        </p:spPr>
        <p:txBody>
          <a:bodyPr/>
          <a:lstStyle/>
          <a:p>
            <a:r>
              <a:rPr lang="en-GB" dirty="0"/>
              <a:t>Outstanding Issues – 4 – in progress</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27</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456840" cy="4396740"/>
        </p:xfrm>
        <a:graphic>
          <a:graphicData uri="http://schemas.openxmlformats.org/drawingml/2006/table">
            <a:tbl>
              <a:tblPr firstRow="1" bandRow="1">
                <a:tableStyleId>{1E171933-4619-4E11-9A3F-F7608DF75F80}</a:tableStyleId>
              </a:tblPr>
              <a:tblGrid>
                <a:gridCol w="675843">
                  <a:extLst>
                    <a:ext uri="{9D8B030D-6E8A-4147-A177-3AD203B41FA5}">
                      <a16:colId xmlns:a16="http://schemas.microsoft.com/office/drawing/2014/main" val="1036516743"/>
                    </a:ext>
                  </a:extLst>
                </a:gridCol>
                <a:gridCol w="3399523">
                  <a:extLst>
                    <a:ext uri="{9D8B030D-6E8A-4147-A177-3AD203B41FA5}">
                      <a16:colId xmlns:a16="http://schemas.microsoft.com/office/drawing/2014/main" val="3070091812"/>
                    </a:ext>
                  </a:extLst>
                </a:gridCol>
                <a:gridCol w="6381474">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Draft response</a:t>
                      </a:r>
                      <a:endParaRPr lang="en-GB" sz="18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200" b="0" u="none" strike="noStrike" kern="1200" dirty="0">
                          <a:solidFill>
                            <a:schemeClr val="tx1"/>
                          </a:solidFill>
                          <a:effectLst/>
                        </a:rPr>
                        <a:t>117</a:t>
                      </a:r>
                      <a:endParaRPr lang="en-GB" sz="12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0" algn="l" defTabSz="914400" rtl="0" eaLnBrk="1" fontAlgn="t" latinLnBrk="0" hangingPunct="1">
                        <a:spcBef>
                          <a:spcPts val="0"/>
                        </a:spcBef>
                        <a:spcAft>
                          <a:spcPts val="0"/>
                        </a:spcAft>
                      </a:pPr>
                      <a:r>
                        <a:rPr lang="en-US" sz="1050" b="0" u="none" strike="noStrike" kern="1200" dirty="0">
                          <a:solidFill>
                            <a:schemeClr val="tx1"/>
                          </a:solidFill>
                          <a:effectLst/>
                        </a:rPr>
                        <a:t>Need of Effective date: </a:t>
                      </a:r>
                    </a:p>
                    <a:p>
                      <a:pPr marL="0" algn="l" defTabSz="914400" rtl="0" eaLnBrk="1" fontAlgn="t" latinLnBrk="0" hangingPunct="1">
                        <a:spcBef>
                          <a:spcPts val="0"/>
                        </a:spcBef>
                        <a:spcAft>
                          <a:spcPts val="0"/>
                        </a:spcAft>
                      </a:pPr>
                      <a:r>
                        <a:rPr lang="en-US" sz="1050" b="0" u="none" strike="noStrike" kern="1200" dirty="0">
                          <a:solidFill>
                            <a:schemeClr val="tx1"/>
                          </a:solidFill>
                          <a:effectLst/>
                        </a:rPr>
                        <a:t>Even though the current amendment is classified as minor changes there are significant changes that would require time for manufacturers to update their PGMs to comply with recent requirements. Ex one of those is the Cyber security requirement. </a:t>
                      </a:r>
                    </a:p>
                    <a:p>
                      <a:pPr marL="0" algn="l" defTabSz="914400" rtl="0" eaLnBrk="1" fontAlgn="t" latinLnBrk="0" hangingPunct="1">
                        <a:spcBef>
                          <a:spcPts val="0"/>
                        </a:spcBef>
                        <a:spcAft>
                          <a:spcPts val="0"/>
                        </a:spcAft>
                      </a:pPr>
                      <a:r>
                        <a:rPr lang="en-US" sz="1050" b="0" u="none" strike="noStrike" kern="1200" dirty="0">
                          <a:solidFill>
                            <a:schemeClr val="tx1"/>
                          </a:solidFill>
                          <a:effectLst/>
                        </a:rPr>
                        <a:t>For changes like these that would require identifying and implement a solution to an already compliant machine would take significant time/cost. Hence any requirements that would require modification of existing hardware/software design would require an effective date from the current release (a minimum of 6 months is recommended) to enable the manufacturer to be compliant with up-to-date requirements. Currently, the exception is applicable only for certain technologies but is required to be made for all technologies.  Please be mindful that it would take manufacturers some time to find an effective solution and to prove compliance.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defTabSz="914400" rtl="0" eaLnBrk="1" fontAlgn="t" latinLnBrk="0" hangingPunct="1">
                        <a:spcBef>
                          <a:spcPts val="0"/>
                        </a:spcBef>
                        <a:spcAft>
                          <a:spcPts val="500"/>
                        </a:spcAft>
                      </a:pPr>
                      <a:r>
                        <a:rPr lang="en-US" sz="1050" b="0" u="none" strike="noStrike" kern="1200" dirty="0">
                          <a:solidFill>
                            <a:schemeClr val="tx1"/>
                          </a:solidFill>
                          <a:effectLst/>
                        </a:rPr>
                        <a:t>We agree that any change of requirements will generally need a period before compliance is required to allow manufacturers and others to accommodate the new requirements.  As you are probably aware the recent modification to introduce new requirements for storage built in a 12 month period for manufactures and developers to implement any required changes before compliance is required.  It might be that this is what you have in mind when you refer to the exception in your last sentence?</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We do not believe that there are any changes that we have classified as minor in the most recent amendment that impose any new compliance requirements on manufacturers or developers.  </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Even without a specific formal implementation period, manufacturers do have significant warning of even the minor changes.  They are all discussed at the DER Technical Forum, often over more than one meeting, and are </a:t>
                      </a:r>
                      <a:r>
                        <a:rPr lang="en-US" sz="1050" b="0" u="none" strike="noStrike" kern="1200" dirty="0" err="1">
                          <a:solidFill>
                            <a:schemeClr val="tx1"/>
                          </a:solidFill>
                          <a:effectLst/>
                        </a:rPr>
                        <a:t>summarised</a:t>
                      </a:r>
                      <a:r>
                        <a:rPr lang="en-US" sz="1050" b="0" u="none" strike="noStrike" kern="1200" dirty="0">
                          <a:solidFill>
                            <a:schemeClr val="tx1"/>
                          </a:solidFill>
                          <a:effectLst/>
                        </a:rPr>
                        <a:t> in the slides for the Forum which are published.  The changes are formally consulted on, providing both an opportunity to absorb the proposed changes, to assimilate the implications, and provide a response or challenge to the proposals.  There is then a further period, usually a couple of months, before the modification is approved by the regulator and published.</a:t>
                      </a:r>
                    </a:p>
                    <a:p>
                      <a:pPr marL="0" algn="l" defTabSz="914400" rtl="0" eaLnBrk="1" fontAlgn="t" latinLnBrk="0" hangingPunct="1">
                        <a:spcBef>
                          <a:spcPts val="0"/>
                        </a:spcBef>
                        <a:spcAft>
                          <a:spcPts val="500"/>
                        </a:spcAft>
                      </a:pPr>
                      <a:r>
                        <a:rPr lang="en-US" sz="1050" b="0" u="none" strike="noStrike" kern="1200" dirty="0">
                          <a:solidFill>
                            <a:schemeClr val="tx1"/>
                          </a:solidFill>
                          <a:effectLst/>
                        </a:rPr>
                        <a:t>In regard of the new references for cybersecurity, there is no new specific performance or compliance requirements added at this time, simply an expectation that manufacturers will be applying industry good practices, as well as standards that manufacturers should already be working to, or adapting to.  It might be that the requirements </a:t>
                      </a:r>
                      <a:r>
                        <a:rPr lang="en-US" sz="1050" b="0" u="none" strike="noStrike" kern="1200" dirty="0">
                          <a:solidFill>
                            <a:schemeClr val="tx1"/>
                          </a:solidFill>
                          <a:effectLst/>
                          <a:latin typeface="+mn-lt"/>
                          <a:ea typeface="+mn-ea"/>
                          <a:cs typeface="+mn-cs"/>
                        </a:rPr>
                        <a:t>of the network licensees, as provider of critical national infrastructure, do become more specific in the future, but we recognize this is a developing area and we are initially seeking to apply guidance and a light touch. </a:t>
                      </a:r>
                      <a:r>
                        <a:rPr lang="en-US" sz="1050" b="0" u="none" strike="noStrike" kern="1200" noProof="0" dirty="0">
                          <a:solidFill>
                            <a:schemeClr val="tx1"/>
                          </a:solidFill>
                          <a:effectLst/>
                          <a:latin typeface="+mn-lt"/>
                          <a:ea typeface="+mn-ea"/>
                          <a:cs typeface="+mn-cs"/>
                        </a:rPr>
                        <a:t>In conjunction with BEIS ENA has produced guidance for </a:t>
                      </a:r>
                      <a:r>
                        <a:rPr lang="en-GB" sz="1050" b="0" u="none" strike="noStrike" kern="1200" noProof="0" dirty="0">
                          <a:solidFill>
                            <a:schemeClr val="tx1"/>
                          </a:solidFill>
                          <a:effectLst/>
                          <a:latin typeface="+mn-lt"/>
                          <a:ea typeface="+mn-ea"/>
                          <a:cs typeface="+mn-cs"/>
                        </a:rPr>
                        <a:t>Distributed energy resources (DER) cyber security connection </a:t>
                      </a:r>
                      <a:r>
                        <a:rPr lang="en-US" sz="1050" b="0" u="none" strike="noStrike" kern="1200" noProof="0" dirty="0">
                          <a:solidFill>
                            <a:schemeClr val="tx1"/>
                          </a:solidFill>
                          <a:effectLst/>
                          <a:latin typeface="+mn-lt"/>
                          <a:ea typeface="+mn-ea"/>
                          <a:cs typeface="+mn-cs"/>
                        </a:rPr>
                        <a:t>at </a:t>
                      </a:r>
                      <a:r>
                        <a:rPr lang="en-US" sz="1050" b="0" u="none" strike="noStrike" kern="1200" noProof="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https://www.energynetworks.org/operating-the-networks/managing-cyber-security</a:t>
                      </a:r>
                      <a:r>
                        <a:rPr lang="en-US" sz="1050" b="0" u="none" strike="noStrike" kern="1200" noProof="0" dirty="0">
                          <a:solidFill>
                            <a:schemeClr val="tx1"/>
                          </a:solidFill>
                          <a:effectLst/>
                          <a:latin typeface="+mn-lt"/>
                          <a:ea typeface="+mn-ea"/>
                          <a:cs typeface="+mn-cs"/>
                        </a:rPr>
                        <a:t>.</a:t>
                      </a:r>
                      <a:endParaRPr lang="en-US" sz="1050" b="0" u="none" strike="noStrike" kern="1200" dirty="0">
                        <a:solidFill>
                          <a:schemeClr val="tx1"/>
                        </a:solidFill>
                        <a:effectLst/>
                        <a:latin typeface="+mn-lt"/>
                        <a:ea typeface="+mn-ea"/>
                        <a:cs typeface="+mn-cs"/>
                      </a:endParaRPr>
                    </a:p>
                    <a:p>
                      <a:pPr marL="0" algn="l" defTabSz="914400" rtl="0" eaLnBrk="1" fontAlgn="t" latinLnBrk="0" hangingPunct="1">
                        <a:spcBef>
                          <a:spcPts val="0"/>
                        </a:spcBef>
                        <a:spcAft>
                          <a:spcPts val="500"/>
                        </a:spcAft>
                      </a:pPr>
                      <a:r>
                        <a:rPr lang="en-US" sz="1050" b="0" u="none" strike="noStrike" kern="1200" dirty="0">
                          <a:solidFill>
                            <a:schemeClr val="tx1"/>
                          </a:solidFill>
                          <a:effectLst/>
                        </a:rPr>
                        <a:t>However we do note your concern over the most recent change and we will be happy to discuss any points relating to them, or modifications to ENA documents more generally.</a:t>
                      </a:r>
                      <a:endParaRPr lang="en-GB" sz="1050" b="0" u="none" strike="noStrike" kern="1200" dirty="0">
                        <a:solidFill>
                          <a:schemeClr val="tx1"/>
                        </a:solidFill>
                        <a:effectLst/>
                        <a:latin typeface="+mn-lt"/>
                        <a:ea typeface="+mn-ea"/>
                        <a:cs typeface="+mn-cs"/>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spTree>
    <p:extLst>
      <p:ext uri="{BB962C8B-B14F-4D97-AF65-F5344CB8AC3E}">
        <p14:creationId xmlns:p14="http://schemas.microsoft.com/office/powerpoint/2010/main" val="72755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p:txBody>
          <a:bodyPr/>
          <a:lstStyle/>
          <a:p>
            <a:r>
              <a:rPr lang="en-GB" dirty="0"/>
              <a:t>Outstanding Issues – 5 – in progress</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28</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069920" cy="3982720"/>
        </p:xfrm>
        <a:graphic>
          <a:graphicData uri="http://schemas.openxmlformats.org/drawingml/2006/table">
            <a:tbl>
              <a:tblPr firstRow="1" bandRow="1">
                <a:tableStyleId>{1E171933-4619-4E11-9A3F-F7608DF75F80}</a:tableStyleId>
              </a:tblPr>
              <a:tblGrid>
                <a:gridCol w="650836">
                  <a:extLst>
                    <a:ext uri="{9D8B030D-6E8A-4147-A177-3AD203B41FA5}">
                      <a16:colId xmlns:a16="http://schemas.microsoft.com/office/drawing/2014/main" val="1036516743"/>
                    </a:ext>
                  </a:extLst>
                </a:gridCol>
                <a:gridCol w="3382593">
                  <a:extLst>
                    <a:ext uri="{9D8B030D-6E8A-4147-A177-3AD203B41FA5}">
                      <a16:colId xmlns:a16="http://schemas.microsoft.com/office/drawing/2014/main" val="3070091812"/>
                    </a:ext>
                  </a:extLst>
                </a:gridCol>
                <a:gridCol w="6036491">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No</a:t>
                      </a:r>
                      <a:endParaRPr lang="en-GB" sz="16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Issue</a:t>
                      </a:r>
                      <a:endParaRPr lang="en-GB" sz="16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Draft response</a:t>
                      </a:r>
                      <a:endParaRPr lang="en-GB" sz="16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100" b="0" u="none" strike="noStrike" kern="1200" dirty="0">
                          <a:solidFill>
                            <a:schemeClr val="tx1"/>
                          </a:solidFill>
                          <a:effectLst/>
                        </a:rPr>
                        <a:t>121</a:t>
                      </a:r>
                      <a:endParaRPr lang="en-GB" sz="11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0" algn="l" defTabSz="914400" rtl="0" eaLnBrk="1" fontAlgn="t" latinLnBrk="0" hangingPunct="1">
                        <a:spcBef>
                          <a:spcPts val="0"/>
                        </a:spcBef>
                        <a:spcAft>
                          <a:spcPts val="0"/>
                        </a:spcAft>
                      </a:pPr>
                      <a:r>
                        <a:rPr lang="en-US" sz="1050" b="0" u="none" strike="noStrike" kern="1200" dirty="0">
                          <a:solidFill>
                            <a:schemeClr val="tx1"/>
                          </a:solidFill>
                          <a:effectLst/>
                        </a:rPr>
                        <a:t>Minor corrections in G99</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It is proposed to replace all "electricity storage devices" with "Energy storage devices". Currently, all the devices store the electricity in alternative energy form not as electric/charge form directly. </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Clarification on which requirements apply for Energy storage devices. As the word is included in synchronous machine and power pack modules. Synchronous machine working is limited by the machine's ability to fulfill grid codes, but convertor-based devices can be altered to fulfill stringent requirements due to electronic capability. Hence for devices that employing different technologies, it is recommended to keep the requirements separately and not to mix them. </a:t>
                      </a:r>
                    </a:p>
                    <a:p>
                      <a:pPr marL="228600" indent="-228600" algn="l" defTabSz="914400" rtl="0" eaLnBrk="1" fontAlgn="t" latinLnBrk="0" hangingPunct="1">
                        <a:spcBef>
                          <a:spcPts val="0"/>
                        </a:spcBef>
                        <a:spcAft>
                          <a:spcPts val="0"/>
                        </a:spcAft>
                        <a:buFont typeface="+mj-lt"/>
                        <a:buAutoNum type="alphaLcParenR"/>
                      </a:pPr>
                      <a:r>
                        <a:rPr lang="en-US" sz="1050" b="0" u="none" strike="noStrike" kern="1200" dirty="0">
                          <a:solidFill>
                            <a:schemeClr val="tx1"/>
                          </a:solidFill>
                          <a:effectLst/>
                        </a:rPr>
                        <a:t>Clarity on what is the acceptable minimum level of cyber security required at the power generating module. Is it required for the power gen and the power generating control system components to be at the same security level as the facility and the ENA network? </a:t>
                      </a: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G99 is a network oriented documented and as such it is blind to the storage medium.  From the network perspective storage consumes electricity when charging, and produces electricity when discharging – ie a flow of electricity in and out.  Energy storage includes heat storage, and electric vehicles, where the final output is heat and mechanical energy respectively, not electricity.</a:t>
                      </a:r>
                    </a:p>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The wording of the synchronous power generating module has been chosen deliberately to cater for technologies such as compressed air storage where the same synchronous machine is used for compression and expansion.  In all cases the power generating module has to meet all the requirements for that technology, irrespective of how it is constituted.</a:t>
                      </a:r>
                    </a:p>
                    <a:p>
                      <a:pPr marL="228600" indent="-228600" algn="l" defTabSz="914400" rtl="0" eaLnBrk="1" fontAlgn="t" latinLnBrk="0" hangingPunct="1">
                        <a:spcBef>
                          <a:spcPts val="0"/>
                        </a:spcBef>
                        <a:spcAft>
                          <a:spcPts val="500"/>
                        </a:spcAft>
                        <a:buFont typeface="+mj-lt"/>
                        <a:buAutoNum type="alphaLcParenR"/>
                      </a:pPr>
                      <a:r>
                        <a:rPr lang="en-US" sz="1050" b="0" u="none" strike="noStrike" kern="1200" dirty="0">
                          <a:solidFill>
                            <a:schemeClr val="tx1"/>
                          </a:solidFill>
                          <a:effectLst/>
                        </a:rPr>
                        <a:t>There are no specific requirements in G99 or G98 in relation to cybersecurity; only a general obligation to manage cyber risks appropriately.</a:t>
                      </a:r>
                    </a:p>
                    <a:p>
                      <a:pPr marL="0" algn="l" defTabSz="914400" rtl="0" eaLnBrk="1" fontAlgn="t" latinLnBrk="0" hangingPunct="1">
                        <a:spcBef>
                          <a:spcPts val="0"/>
                        </a:spcBef>
                        <a:spcAft>
                          <a:spcPts val="500"/>
                        </a:spcAft>
                      </a:pP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spTree>
    <p:extLst>
      <p:ext uri="{BB962C8B-B14F-4D97-AF65-F5344CB8AC3E}">
        <p14:creationId xmlns:p14="http://schemas.microsoft.com/office/powerpoint/2010/main" val="2512299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9C4-4971-4D3D-890B-0A0AFB4129B4}"/>
              </a:ext>
            </a:extLst>
          </p:cNvPr>
          <p:cNvSpPr>
            <a:spLocks noGrp="1"/>
          </p:cNvSpPr>
          <p:nvPr>
            <p:ph type="title"/>
          </p:nvPr>
        </p:nvSpPr>
        <p:spPr/>
        <p:txBody>
          <a:bodyPr/>
          <a:lstStyle/>
          <a:p>
            <a:r>
              <a:rPr lang="en-GB" dirty="0"/>
              <a:t>Outstanding Issues – 5 continued.</a:t>
            </a:r>
          </a:p>
        </p:txBody>
      </p:sp>
      <p:sp>
        <p:nvSpPr>
          <p:cNvPr id="4" name="Slide Number Placeholder 3">
            <a:extLst>
              <a:ext uri="{FF2B5EF4-FFF2-40B4-BE49-F238E27FC236}">
                <a16:creationId xmlns:a16="http://schemas.microsoft.com/office/drawing/2014/main" id="{BDC76C74-6BC5-4CBA-B9E9-75C22C6E7F94}"/>
              </a:ext>
            </a:extLst>
          </p:cNvPr>
          <p:cNvSpPr>
            <a:spLocks noGrp="1"/>
          </p:cNvSpPr>
          <p:nvPr>
            <p:ph type="sldNum" sz="quarter" idx="12"/>
          </p:nvPr>
        </p:nvSpPr>
        <p:spPr/>
        <p:txBody>
          <a:bodyPr/>
          <a:lstStyle/>
          <a:p>
            <a:fld id="{98FF217E-B86F-EA42-9607-BE163228A213}" type="slidenum">
              <a:rPr lang="en-GB" smtClean="0"/>
              <a:pPr/>
              <a:t>29</a:t>
            </a:fld>
            <a:endParaRPr lang="en-GB"/>
          </a:p>
        </p:txBody>
      </p:sp>
      <p:graphicFrame>
        <p:nvGraphicFramePr>
          <p:cNvPr id="5" name="Table 5">
            <a:extLst>
              <a:ext uri="{FF2B5EF4-FFF2-40B4-BE49-F238E27FC236}">
                <a16:creationId xmlns:a16="http://schemas.microsoft.com/office/drawing/2014/main" id="{44F9E679-6F74-459A-BE62-BDEA00F8B69C}"/>
              </a:ext>
            </a:extLst>
          </p:cNvPr>
          <p:cNvGraphicFramePr>
            <a:graphicFrameLocks noGrp="1"/>
          </p:cNvGraphicFramePr>
          <p:nvPr/>
        </p:nvGraphicFramePr>
        <p:xfrm>
          <a:off x="720000" y="1394116"/>
          <a:ext cx="10069920" cy="4462780"/>
        </p:xfrm>
        <a:graphic>
          <a:graphicData uri="http://schemas.openxmlformats.org/drawingml/2006/table">
            <a:tbl>
              <a:tblPr firstRow="1" bandRow="1">
                <a:tableStyleId>{1E171933-4619-4E11-9A3F-F7608DF75F80}</a:tableStyleId>
              </a:tblPr>
              <a:tblGrid>
                <a:gridCol w="650836">
                  <a:extLst>
                    <a:ext uri="{9D8B030D-6E8A-4147-A177-3AD203B41FA5}">
                      <a16:colId xmlns:a16="http://schemas.microsoft.com/office/drawing/2014/main" val="1036516743"/>
                    </a:ext>
                  </a:extLst>
                </a:gridCol>
                <a:gridCol w="3803507">
                  <a:extLst>
                    <a:ext uri="{9D8B030D-6E8A-4147-A177-3AD203B41FA5}">
                      <a16:colId xmlns:a16="http://schemas.microsoft.com/office/drawing/2014/main" val="3070091812"/>
                    </a:ext>
                  </a:extLst>
                </a:gridCol>
                <a:gridCol w="5615577">
                  <a:extLst>
                    <a:ext uri="{9D8B030D-6E8A-4147-A177-3AD203B41FA5}">
                      <a16:colId xmlns:a16="http://schemas.microsoft.com/office/drawing/2014/main" val="702625258"/>
                    </a:ext>
                  </a:extLst>
                </a:gridCol>
              </a:tblGrid>
              <a:tr h="370840">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No</a:t>
                      </a:r>
                      <a:endParaRPr lang="en-GB" sz="1600" b="0" i="0" u="none" strike="noStrike" dirty="0">
                        <a:effectLst/>
                        <a:latin typeface="Arial" panose="020B0604020202020204" pitchFamily="34" charset="0"/>
                      </a:endParaRPr>
                    </a:p>
                  </a:txBody>
                  <a:tcPr marL="112522" marR="112522" marT="56261" marB="56261"/>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Issue</a:t>
                      </a:r>
                      <a:endParaRPr lang="en-GB" sz="1600" b="0" i="0" u="none" strike="noStrike" dirty="0">
                        <a:effectLst/>
                        <a:latin typeface="Arial" panose="020B0604020202020204" pitchFamily="34" charset="0"/>
                      </a:endParaRPr>
                    </a:p>
                  </a:txBody>
                  <a:tcPr marL="112522" marR="112522" marT="56261" marB="56261">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400" b="1" u="none" strike="noStrike" kern="1200" dirty="0">
                          <a:solidFill>
                            <a:srgbClr val="FFFFFF"/>
                          </a:solidFill>
                          <a:effectLst/>
                        </a:rPr>
                        <a:t>Draft response</a:t>
                      </a:r>
                      <a:endParaRPr lang="en-GB" sz="1600" b="0" i="0" u="none" strike="noStrike" dirty="0">
                        <a:effectLst/>
                        <a:latin typeface="Arial" panose="020B0604020202020204" pitchFamily="34" charset="0"/>
                      </a:endParaRPr>
                    </a:p>
                  </a:txBody>
                  <a:tcPr marL="112522" marR="112522" marT="56261" marB="56261"/>
                </a:tc>
                <a:extLst>
                  <a:ext uri="{0D108BD9-81ED-4DB2-BD59-A6C34878D82A}">
                    <a16:rowId xmlns:a16="http://schemas.microsoft.com/office/drawing/2014/main" val="630532091"/>
                  </a:ext>
                </a:extLst>
              </a:tr>
              <a:tr h="370840">
                <a:tc>
                  <a:txBody>
                    <a:bodyPr/>
                    <a:lstStyle/>
                    <a:p>
                      <a:pPr marL="0" algn="l" defTabSz="914400" rtl="0" eaLnBrk="1" fontAlgn="t" latinLnBrk="0" hangingPunct="1">
                        <a:spcBef>
                          <a:spcPts val="0"/>
                        </a:spcBef>
                        <a:spcAft>
                          <a:spcPts val="0"/>
                        </a:spcAft>
                      </a:pPr>
                      <a:r>
                        <a:rPr lang="en-GB" sz="1100" b="0" u="none" strike="noStrike" kern="1200" dirty="0">
                          <a:solidFill>
                            <a:schemeClr val="tx1"/>
                          </a:solidFill>
                          <a:effectLst/>
                        </a:rPr>
                        <a:t>121</a:t>
                      </a:r>
                      <a:endParaRPr lang="en-GB" sz="1100" b="0" u="none" strike="noStrike" kern="1200" dirty="0">
                        <a:solidFill>
                          <a:schemeClr val="tx1"/>
                        </a:solidFill>
                        <a:effectLst/>
                        <a:latin typeface="+mn-lt"/>
                        <a:ea typeface="+mn-ea"/>
                        <a:cs typeface="+mn-cs"/>
                      </a:endParaRPr>
                    </a:p>
                  </a:txBody>
                  <a:tcPr>
                    <a:lnR w="12700" cap="flat" cmpd="sng" algn="ctr">
                      <a:solidFill>
                        <a:schemeClr val="bg1">
                          <a:lumMod val="65000"/>
                        </a:schemeClr>
                      </a:solidFill>
                      <a:prstDash val="solid"/>
                      <a:round/>
                      <a:headEnd type="none" w="med" len="med"/>
                      <a:tailEnd type="none" w="med" len="med"/>
                    </a:lnR>
                  </a:tcPr>
                </a:tc>
                <a:tc>
                  <a:txBody>
                    <a:bodyPr/>
                    <a:lstStyle/>
                    <a:p>
                      <a:pPr marL="228600" indent="-228600" algn="l" defTabSz="914400" rtl="0" eaLnBrk="1" fontAlgn="t" latinLnBrk="0" hangingPunct="1">
                        <a:spcBef>
                          <a:spcPts val="0"/>
                        </a:spcBef>
                        <a:spcAft>
                          <a:spcPts val="0"/>
                        </a:spcAft>
                        <a:buFont typeface="+mj-lt"/>
                        <a:buAutoNum type="alphaLcParenR" startAt="4"/>
                      </a:pPr>
                      <a:r>
                        <a:rPr lang="en-US" sz="1050" b="0" u="none" strike="noStrike" kern="1200" dirty="0">
                          <a:solidFill>
                            <a:schemeClr val="tx1"/>
                          </a:solidFill>
                          <a:effectLst/>
                        </a:rPr>
                        <a:t>Gas turbine can work independent of Heat recovery system and might start working before HR blocks starts. Hence recommended to show as two different modules instead of one. As once synchronized, it is possible for GT to run independently from the HR block.</a:t>
                      </a: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0" algn="l" defTabSz="914400" rtl="0" eaLnBrk="1" fontAlgn="t" latinLnBrk="0" hangingPunct="1">
                        <a:spcBef>
                          <a:spcPts val="0"/>
                        </a:spcBef>
                        <a:spcAft>
                          <a:spcPts val="0"/>
                        </a:spcAft>
                      </a:pPr>
                      <a:endParaRPr lang="en-US" sz="1050" b="0" u="none" strike="noStrike" kern="1200" dirty="0">
                        <a:solidFill>
                          <a:schemeClr val="tx1"/>
                        </a:solidFill>
                        <a:effectLst/>
                      </a:endParaRPr>
                    </a:p>
                    <a:p>
                      <a:pPr marL="228600" indent="-228600" algn="l" defTabSz="914400" rtl="0" eaLnBrk="1" fontAlgn="t" latinLnBrk="0" hangingPunct="1">
                        <a:spcBef>
                          <a:spcPts val="0"/>
                        </a:spcBef>
                        <a:spcAft>
                          <a:spcPts val="0"/>
                        </a:spcAft>
                        <a:buFont typeface="+mj-lt"/>
                        <a:buAutoNum type="alphaLcParenR" startAt="5"/>
                      </a:pPr>
                      <a:r>
                        <a:rPr lang="en-US" sz="1050" b="0" u="none" strike="noStrike" kern="1200" dirty="0">
                          <a:solidFill>
                            <a:schemeClr val="tx1"/>
                          </a:solidFill>
                          <a:effectLst/>
                        </a:rPr>
                        <a:t>Modification of synchronous power generating module definition: recommend to remove energy storage device unless it is a flywheel like device that would be used as power generating device (ex. Mechanical UPS system - rotary UPS) but these devices are least used against grid as it supports power backup for short duration and just a load on grid until the grid fails. </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28600" lvl="0" indent="-228600">
                        <a:buFont typeface="+mj-lt"/>
                        <a:buAutoNum type="alphaLcParenR" startAt="4"/>
                      </a:pPr>
                      <a:r>
                        <a:rPr lang="en-GB" sz="1050" kern="1200" dirty="0">
                          <a:solidFill>
                            <a:schemeClr val="dk1"/>
                          </a:solidFill>
                          <a:effectLst/>
                          <a:latin typeface="+mn-lt"/>
                          <a:ea typeface="+mn-ea"/>
                          <a:cs typeface="+mn-cs"/>
                        </a:rPr>
                        <a:t>Figure 4.1a shows a single power generating module comprising two separate power generating units. Whilst it is true that the gas turbine unit can be run independently, it is assumed that the steam turbine cannot.  If the steam turbine were capable of independent operation then there would indeed be two separate synchronous PGMs.  However as the steam turbine (a) cannot run independently and (b) normally runs in tandem with the gas turbine, the two units comprise a single SPGM.</a:t>
                      </a: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lvl="0" indent="-228600">
                        <a:buFont typeface="+mj-lt"/>
                        <a:buAutoNum type="alphaLcParenR" startAt="4"/>
                      </a:pPr>
                      <a:endParaRPr lang="en-GB" sz="1050" kern="1200" dirty="0">
                        <a:solidFill>
                          <a:schemeClr val="dk1"/>
                        </a:solidFill>
                        <a:effectLst/>
                        <a:latin typeface="+mn-lt"/>
                        <a:ea typeface="+mn-ea"/>
                        <a:cs typeface="+mn-cs"/>
                      </a:endParaRPr>
                    </a:p>
                    <a:p>
                      <a:pPr marL="228600" indent="-228600">
                        <a:buFont typeface="+mj-lt"/>
                        <a:buAutoNum type="alphaLcParenR" startAt="4"/>
                      </a:pPr>
                      <a:r>
                        <a:rPr lang="en-GB" sz="1050" kern="1200" dirty="0">
                          <a:solidFill>
                            <a:schemeClr val="dk1"/>
                          </a:solidFill>
                          <a:effectLst/>
                          <a:latin typeface="+mn-lt"/>
                          <a:ea typeface="+mn-ea"/>
                          <a:cs typeface="+mn-cs"/>
                        </a:rPr>
                        <a:t>As per (a) above the definition caters for technologies such as hydro pumped storage and compressed air storage.  Short term energy storage devices such as flywheels, DRUPs etc are specifically excluded from G99 – see section 7.1.2: </a:t>
                      </a:r>
                    </a:p>
                    <a:p>
                      <a:pPr marL="228600" indent="-228600">
                        <a:buFont typeface="+mj-lt"/>
                        <a:buAutoNum type="alphaLcParenR" startAt="4"/>
                      </a:pPr>
                      <a:endParaRPr lang="en-GB" sz="1050" kern="1200" dirty="0">
                        <a:solidFill>
                          <a:schemeClr val="dk1"/>
                        </a:solidFill>
                        <a:effectLst/>
                        <a:latin typeface="+mn-lt"/>
                        <a:ea typeface="+mn-ea"/>
                        <a:cs typeface="+mn-cs"/>
                      </a:endParaRPr>
                    </a:p>
                    <a:p>
                      <a:pPr marL="457200" lvl="1" indent="0">
                        <a:buFont typeface="+mj-lt"/>
                        <a:buNone/>
                      </a:pPr>
                      <a:r>
                        <a:rPr lang="en-GB" sz="1050" kern="1200" dirty="0">
                          <a:solidFill>
                            <a:schemeClr val="dk1"/>
                          </a:solidFill>
                          <a:effectLst/>
                          <a:latin typeface="+mn-lt"/>
                          <a:ea typeface="+mn-ea"/>
                          <a:cs typeface="+mn-cs"/>
                        </a:rPr>
                        <a:t>“</a:t>
                      </a:r>
                      <a:r>
                        <a:rPr lang="en-GB" sz="1050" i="1" kern="1200" dirty="0">
                          <a:solidFill>
                            <a:schemeClr val="dk1"/>
                          </a:solidFill>
                          <a:effectLst/>
                          <a:latin typeface="+mn-lt"/>
                          <a:ea typeface="+mn-ea"/>
                          <a:cs typeface="+mn-cs"/>
                        </a:rPr>
                        <a:t>Equipment other than </a:t>
                      </a:r>
                      <a:r>
                        <a:rPr lang="en-GB" sz="1050" b="1" i="1" kern="1200" dirty="0">
                          <a:solidFill>
                            <a:schemeClr val="dk1"/>
                          </a:solidFill>
                          <a:effectLst/>
                          <a:latin typeface="+mn-lt"/>
                          <a:ea typeface="+mn-ea"/>
                          <a:cs typeface="+mn-cs"/>
                        </a:rPr>
                        <a:t>Generating Units</a:t>
                      </a:r>
                      <a:r>
                        <a:rPr lang="en-GB" sz="1050" i="1" kern="1200" dirty="0">
                          <a:solidFill>
                            <a:schemeClr val="dk1"/>
                          </a:solidFill>
                          <a:effectLst/>
                          <a:latin typeface="+mn-lt"/>
                          <a:ea typeface="+mn-ea"/>
                          <a:cs typeface="+mn-cs"/>
                        </a:rPr>
                        <a:t> (eg traction loads, lift motors etc) may act as a short term source of energy, and inject electrical energy into the </a:t>
                      </a:r>
                      <a:r>
                        <a:rPr lang="en-GB" sz="1050" b="1" i="1" kern="1200" dirty="0">
                          <a:solidFill>
                            <a:schemeClr val="dk1"/>
                          </a:solidFill>
                          <a:effectLst/>
                          <a:latin typeface="+mn-lt"/>
                          <a:ea typeface="+mn-ea"/>
                          <a:cs typeface="+mn-cs"/>
                        </a:rPr>
                        <a:t>Customer’s Installation</a:t>
                      </a:r>
                      <a:r>
                        <a:rPr lang="en-GB" sz="1050" i="1" kern="1200" dirty="0">
                          <a:solidFill>
                            <a:schemeClr val="dk1"/>
                          </a:solidFill>
                          <a:effectLst/>
                          <a:latin typeface="+mn-lt"/>
                          <a:ea typeface="+mn-ea"/>
                          <a:cs typeface="+mn-cs"/>
                        </a:rPr>
                        <a:t> when they operate in a regenerative mode. In general EREC G99 will not apply as there will be no need to make any specific design accommodation for such equipment as it is unlikely that they will support any possible power island for a significant length of time. Where such equipment can act as a source of electrical energy for more than a few seconds (say typically 20 s), the </a:t>
                      </a:r>
                      <a:r>
                        <a:rPr lang="en-GB" sz="1050" b="1" i="1" kern="1200" dirty="0">
                          <a:solidFill>
                            <a:schemeClr val="dk1"/>
                          </a:solidFill>
                          <a:effectLst/>
                          <a:latin typeface="+mn-lt"/>
                          <a:ea typeface="+mn-ea"/>
                          <a:cs typeface="+mn-cs"/>
                        </a:rPr>
                        <a:t>DNO</a:t>
                      </a:r>
                      <a:r>
                        <a:rPr lang="en-GB" sz="1050" i="1" kern="1200" dirty="0">
                          <a:solidFill>
                            <a:schemeClr val="dk1"/>
                          </a:solidFill>
                          <a:effectLst/>
                          <a:latin typeface="+mn-lt"/>
                          <a:ea typeface="+mn-ea"/>
                          <a:cs typeface="+mn-cs"/>
                        </a:rPr>
                        <a:t> will advise the </a:t>
                      </a:r>
                      <a:r>
                        <a:rPr lang="en-GB" sz="1050" b="1" i="1" kern="1200" dirty="0">
                          <a:solidFill>
                            <a:schemeClr val="dk1"/>
                          </a:solidFill>
                          <a:effectLst/>
                          <a:latin typeface="+mn-lt"/>
                          <a:ea typeface="+mn-ea"/>
                          <a:cs typeface="+mn-cs"/>
                        </a:rPr>
                        <a:t>Customer</a:t>
                      </a:r>
                      <a:r>
                        <a:rPr lang="en-GB" sz="1050" i="1" kern="1200" dirty="0">
                          <a:solidFill>
                            <a:schemeClr val="dk1"/>
                          </a:solidFill>
                          <a:effectLst/>
                          <a:latin typeface="+mn-lt"/>
                          <a:ea typeface="+mn-ea"/>
                          <a:cs typeface="+mn-cs"/>
                        </a:rPr>
                        <a:t> if the </a:t>
                      </a:r>
                      <a:r>
                        <a:rPr lang="en-GB" sz="1050" b="1" i="1" kern="1200" dirty="0">
                          <a:solidFill>
                            <a:schemeClr val="dk1"/>
                          </a:solidFill>
                          <a:effectLst/>
                          <a:latin typeface="+mn-lt"/>
                          <a:ea typeface="+mn-ea"/>
                          <a:cs typeface="+mn-cs"/>
                        </a:rPr>
                        <a:t>Customer’s Installation</a:t>
                      </a:r>
                      <a:r>
                        <a:rPr lang="en-GB" sz="1050" i="1" kern="1200" dirty="0">
                          <a:solidFill>
                            <a:schemeClr val="dk1"/>
                          </a:solidFill>
                          <a:effectLst/>
                          <a:latin typeface="+mn-lt"/>
                          <a:ea typeface="+mn-ea"/>
                          <a:cs typeface="+mn-cs"/>
                        </a:rPr>
                        <a:t> requires any special consideration such as reverse power protection on a case by case basis</a:t>
                      </a:r>
                      <a:r>
                        <a:rPr lang="en-GB" sz="1050" kern="1200" dirty="0">
                          <a:solidFill>
                            <a:schemeClr val="dk1"/>
                          </a:solidFill>
                          <a:effectLst/>
                          <a:latin typeface="+mn-lt"/>
                          <a:ea typeface="+mn-ea"/>
                          <a:cs typeface="+mn-cs"/>
                        </a:rPr>
                        <a:t>.”</a:t>
                      </a:r>
                      <a:endParaRPr lang="en-US" sz="1050" b="0" u="none" strike="noStrike" kern="1200" dirty="0">
                        <a:solidFill>
                          <a:schemeClr val="tx1"/>
                        </a:solidFill>
                        <a:effectLst/>
                      </a:endParaRPr>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367476336"/>
                  </a:ext>
                </a:extLst>
              </a:tr>
            </a:tbl>
          </a:graphicData>
        </a:graphic>
      </p:graphicFrame>
      <p:pic>
        <p:nvPicPr>
          <p:cNvPr id="6" name="Picture 5">
            <a:extLst>
              <a:ext uri="{FF2B5EF4-FFF2-40B4-BE49-F238E27FC236}">
                <a16:creationId xmlns:a16="http://schemas.microsoft.com/office/drawing/2014/main" id="{D3AE3AD6-CB3C-48CD-BE87-490649C744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3083" y="2817468"/>
            <a:ext cx="2771775" cy="1776095"/>
          </a:xfrm>
          <a:prstGeom prst="rect">
            <a:avLst/>
          </a:prstGeom>
        </p:spPr>
      </p:pic>
    </p:spTree>
    <p:extLst>
      <p:ext uri="{BB962C8B-B14F-4D97-AF65-F5344CB8AC3E}">
        <p14:creationId xmlns:p14="http://schemas.microsoft.com/office/powerpoint/2010/main" val="147579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Agenda</a:t>
            </a:r>
          </a:p>
        </p:txBody>
      </p:sp>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fld id="{98FF217E-B86F-EA42-9607-BE163228A213}" type="slidenum">
              <a:rPr lang="en-GB"/>
              <a:pPr/>
              <a:t>3</a:t>
            </a:fld>
            <a:endParaRPr lang="en-GB"/>
          </a:p>
        </p:txBody>
      </p:sp>
      <p:graphicFrame>
        <p:nvGraphicFramePr>
          <p:cNvPr id="3" name="Table 2">
            <a:extLst>
              <a:ext uri="{FF2B5EF4-FFF2-40B4-BE49-F238E27FC236}">
                <a16:creationId xmlns:a16="http://schemas.microsoft.com/office/drawing/2014/main" id="{919084A7-A376-BE2C-37F1-AD4E1ABCECD6}"/>
              </a:ext>
            </a:extLst>
          </p:cNvPr>
          <p:cNvGraphicFramePr>
            <a:graphicFrameLocks noGrp="1"/>
          </p:cNvGraphicFramePr>
          <p:nvPr>
            <p:extLst>
              <p:ext uri="{D42A27DB-BD31-4B8C-83A1-F6EECF244321}">
                <p14:modId xmlns:p14="http://schemas.microsoft.com/office/powerpoint/2010/main" val="1332054789"/>
              </p:ext>
            </p:extLst>
          </p:nvPr>
        </p:nvGraphicFramePr>
        <p:xfrm>
          <a:off x="3002280" y="1697512"/>
          <a:ext cx="5410200" cy="3280731"/>
        </p:xfrm>
        <a:graphic>
          <a:graphicData uri="http://schemas.openxmlformats.org/drawingml/2006/table">
            <a:tbl>
              <a:tblPr bandRow="1">
                <a:tableStyleId>{ED083AE6-46FA-4A59-8FB0-9F97EB10719F}</a:tableStyleId>
              </a:tblPr>
              <a:tblGrid>
                <a:gridCol w="650294">
                  <a:extLst>
                    <a:ext uri="{9D8B030D-6E8A-4147-A177-3AD203B41FA5}">
                      <a16:colId xmlns:a16="http://schemas.microsoft.com/office/drawing/2014/main" val="1126167885"/>
                    </a:ext>
                  </a:extLst>
                </a:gridCol>
                <a:gridCol w="4759906">
                  <a:extLst>
                    <a:ext uri="{9D8B030D-6E8A-4147-A177-3AD203B41FA5}">
                      <a16:colId xmlns:a16="http://schemas.microsoft.com/office/drawing/2014/main" val="2021377528"/>
                    </a:ext>
                  </a:extLst>
                </a:gridCol>
              </a:tblGrid>
              <a:tr h="0">
                <a:tc>
                  <a:txBody>
                    <a:bodyPr/>
                    <a:lstStyle/>
                    <a:p>
                      <a:pPr algn="ctr">
                        <a:lnSpc>
                          <a:spcPct val="150000"/>
                        </a:lnSpc>
                      </a:pPr>
                      <a:r>
                        <a:rPr lang="en-GB" sz="1000" spc="-15">
                          <a:effectLst/>
                        </a:rPr>
                        <a:t>10:00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dirty="0">
                          <a:effectLst/>
                        </a:rPr>
                        <a:t>Welcome, Introductions and Acceptance of Agenda.</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307684"/>
                  </a:ext>
                </a:extLst>
              </a:tr>
              <a:tr h="0">
                <a:tc>
                  <a:txBody>
                    <a:bodyPr/>
                    <a:lstStyle/>
                    <a:p>
                      <a:pPr algn="ctr">
                        <a:lnSpc>
                          <a:spcPct val="150000"/>
                        </a:lnSpc>
                      </a:pPr>
                      <a:r>
                        <a:rPr lang="en-GB" sz="1000" spc="-15">
                          <a:effectLst/>
                        </a:rPr>
                        <a:t>10:05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Update on BESS issues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2824330"/>
                  </a:ext>
                </a:extLst>
              </a:tr>
              <a:tr h="0">
                <a:tc>
                  <a:txBody>
                    <a:bodyPr/>
                    <a:lstStyle/>
                    <a:p>
                      <a:pPr algn="ctr">
                        <a:lnSpc>
                          <a:spcPct val="150000"/>
                        </a:lnSpc>
                      </a:pPr>
                      <a:r>
                        <a:rPr lang="en-GB" sz="1000" spc="-15">
                          <a:effectLst/>
                        </a:rPr>
                        <a:t>10:20</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dirty="0">
                          <a:effectLst/>
                        </a:rPr>
                        <a:t>New Issues</a:t>
                      </a:r>
                    </a:p>
                    <a:p>
                      <a:pPr marL="228600" indent="-228600">
                        <a:lnSpc>
                          <a:spcPct val="150000"/>
                        </a:lnSpc>
                        <a:buFont typeface="+mj-lt"/>
                        <a:buAutoNum type="alphaLcParen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Studies being carried out for battery storage systems in import mode</a:t>
                      </a:r>
                    </a:p>
                    <a:p>
                      <a:pPr marL="228600" indent="-228600">
                        <a:lnSpc>
                          <a:spcPct val="150000"/>
                        </a:lnSpc>
                        <a:buFont typeface="+mj-lt"/>
                        <a:buAutoNum type="alphaLcParen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EMT studies for fast transient (FRT/FFCI)</a:t>
                      </a:r>
                    </a:p>
                    <a:p>
                      <a:pPr marL="228600" indent="-228600">
                        <a:lnSpc>
                          <a:spcPct val="150000"/>
                        </a:lnSpc>
                        <a:buFont typeface="+mj-lt"/>
                        <a:buAutoNum type="alphaLcParen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Model handover to DNO and encryption – NDAs etc.</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6484594"/>
                  </a:ext>
                </a:extLst>
              </a:tr>
              <a:tr h="0">
                <a:tc>
                  <a:txBody>
                    <a:bodyPr/>
                    <a:lstStyle/>
                    <a:p>
                      <a:pPr algn="ctr">
                        <a:lnSpc>
                          <a:spcPct val="150000"/>
                        </a:lnSpc>
                      </a:pPr>
                      <a:r>
                        <a:rPr lang="en-GB" sz="1000" spc="-15" dirty="0">
                          <a:effectLst/>
                        </a:rPr>
                        <a:t>10:50</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Update on existing issues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4240927"/>
                  </a:ext>
                </a:extLst>
              </a:tr>
              <a:tr h="0">
                <a:tc>
                  <a:txBody>
                    <a:bodyPr/>
                    <a:lstStyle/>
                    <a:p>
                      <a:pPr algn="ctr">
                        <a:lnSpc>
                          <a:spcPct val="150000"/>
                        </a:lnSpc>
                      </a:pPr>
                      <a:r>
                        <a:rPr lang="en-GB" sz="1000" spc="-15" dirty="0">
                          <a:effectLst/>
                        </a:rPr>
                        <a:t>11:10</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spc="-15">
                          <a:effectLst/>
                        </a:rPr>
                        <a:t>Other Updates</a:t>
                      </a:r>
                      <a:endParaRPr lang="en-GB" sz="1000">
                        <a:effectLst/>
                      </a:endParaRPr>
                    </a:p>
                    <a:p>
                      <a:pPr marL="342900" lvl="0" indent="-342900">
                        <a:lnSpc>
                          <a:spcPct val="150000"/>
                        </a:lnSpc>
                        <a:buFont typeface="+mj-lt"/>
                        <a:buAutoNum type="romanLcPeriod"/>
                      </a:pPr>
                      <a:r>
                        <a:rPr lang="en-GB" sz="1000" spc="-15">
                          <a:effectLst/>
                        </a:rPr>
                        <a:t>GC0117 - extension of Grid Code to embedded generation</a:t>
                      </a:r>
                      <a:endParaRPr lang="en-GB" sz="1000">
                        <a:effectLst/>
                      </a:endParaRPr>
                    </a:p>
                    <a:p>
                      <a:pPr marL="342900" lvl="0" indent="-342900">
                        <a:lnSpc>
                          <a:spcPct val="150000"/>
                        </a:lnSpc>
                        <a:buFont typeface="+mj-lt"/>
                        <a:buAutoNum type="romanLcPeriod"/>
                      </a:pPr>
                      <a:r>
                        <a:rPr lang="en-GB" sz="1000" spc="-15">
                          <a:effectLst/>
                        </a:rPr>
                        <a:t>GC0156 – electricity system restoration standard</a:t>
                      </a:r>
                      <a:endParaRPr lang="en-GB" sz="1000">
                        <a:effectLst/>
                      </a:endParaRPr>
                    </a:p>
                    <a:p>
                      <a:pPr marL="342900" lvl="0" indent="-342900">
                        <a:lnSpc>
                          <a:spcPct val="150000"/>
                        </a:lnSpc>
                        <a:buFont typeface="+mj-lt"/>
                        <a:buAutoNum type="romanLcPeriod"/>
                      </a:pPr>
                      <a:r>
                        <a:rPr lang="en-GB" sz="1000" spc="-15">
                          <a:effectLst/>
                        </a:rPr>
                        <a:t>EU developments</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3950425"/>
                  </a:ext>
                </a:extLst>
              </a:tr>
              <a:tr h="0">
                <a:tc>
                  <a:txBody>
                    <a:bodyPr/>
                    <a:lstStyle/>
                    <a:p>
                      <a:pPr algn="ctr">
                        <a:lnSpc>
                          <a:spcPct val="150000"/>
                        </a:lnSpc>
                      </a:pPr>
                      <a:r>
                        <a:rPr lang="en-GB" sz="1000" spc="-15" dirty="0">
                          <a:effectLst/>
                        </a:rPr>
                        <a:t>11:30</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a:effectLst/>
                        </a:rPr>
                        <a:t>AOB</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972631"/>
                  </a:ext>
                </a:extLst>
              </a:tr>
              <a:tr h="0">
                <a:tc>
                  <a:txBody>
                    <a:bodyPr/>
                    <a:lstStyle/>
                    <a:p>
                      <a:pPr algn="ctr">
                        <a:lnSpc>
                          <a:spcPct val="150000"/>
                        </a:lnSpc>
                      </a:pPr>
                      <a:r>
                        <a:rPr lang="en-GB" sz="1000" spc="-15" dirty="0">
                          <a:effectLst/>
                        </a:rPr>
                        <a:t>11:35</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50000"/>
                        </a:lnSpc>
                      </a:pPr>
                      <a:r>
                        <a:rPr lang="en-GB" sz="1000" dirty="0">
                          <a:effectLst/>
                        </a:rPr>
                        <a:t>Next Meeting Arrangements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4185898"/>
                  </a:ext>
                </a:extLst>
              </a:tr>
            </a:tbl>
          </a:graphicData>
        </a:graphic>
      </p:graphicFrame>
    </p:spTree>
    <p:extLst>
      <p:ext uri="{BB962C8B-B14F-4D97-AF65-F5344CB8AC3E}">
        <p14:creationId xmlns:p14="http://schemas.microsoft.com/office/powerpoint/2010/main" val="2453159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7</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30</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140962"/>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Assumed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122</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I represent a UK water industry working group responsible for the development and maintenance of electrical specifications.  During recent work to update a specification for low voltage diesel generator sets, I was asked by the group to lobby the ENA technical committee responsible for G99 to consider relaxing the following clause in EREC G99:</a:t>
                      </a:r>
                    </a:p>
                    <a:p>
                      <a:pPr marL="0" indent="0" algn="l" rtl="0" eaLnBrk="1" fontAlgn="t" latinLnBrk="0" hangingPunct="1">
                        <a:spcBef>
                          <a:spcPts val="0"/>
                        </a:spcBef>
                        <a:spcAft>
                          <a:spcPts val="0"/>
                        </a:spcAft>
                      </a:pPr>
                      <a:r>
                        <a:rPr lang="en-US" sz="1200" b="0" i="0" u="none" strike="noStrike" dirty="0">
                          <a:effectLst/>
                          <a:latin typeface="Arial" panose="020B0604020202020204" pitchFamily="34" charset="0"/>
                        </a:rPr>
                        <a:t>7.3.3.1 parallel operation</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627063" indent="-627063" algn="l" rtl="0" eaLnBrk="1" fontAlgn="t" latinLnBrk="0" hangingPunct="1">
                        <a:spcBef>
                          <a:spcPts val="0"/>
                        </a:spcBef>
                        <a:spcAft>
                          <a:spcPts val="0"/>
                        </a:spcAft>
                      </a:pPr>
                      <a:r>
                        <a:rPr lang="en-US" sz="1200" b="0" i="0" u="none" strike="noStrike" dirty="0">
                          <a:effectLst/>
                          <a:latin typeface="Arial" panose="020B0604020202020204" pitchFamily="34" charset="0"/>
                        </a:rPr>
                        <a:t>7.3.3.1	The Power Generating Module may be permitted to operate in parallel with the Distribution Network for no more than 5 minutes in any month, and no more frequently than once per week. If the duration of parallel connection exceeds this period, or this frequency, then the Power Generating Module shall be considered as if it is, or can be, operated in long-term parallel operation mode</a:t>
                      </a:r>
                      <a:r>
                        <a:rPr lang="en-US" sz="1200" b="0" i="0" u="none" strike="noStrike" dirty="0">
                          <a:solidFill>
                            <a:schemeClr val="tx1"/>
                          </a:solidFill>
                          <a:effectLst/>
                          <a:latin typeface="Arial" panose="020B0604020202020204" pitchFamily="34" charset="0"/>
                        </a:rPr>
                        <a:t>. </a:t>
                      </a:r>
                      <a:r>
                        <a:rPr lang="en-US" sz="1200" b="0" i="0" u="none" strike="noStrike" dirty="0">
                          <a:solidFill>
                            <a:schemeClr val="tx1"/>
                          </a:solidFill>
                          <a:effectLst/>
                          <a:highlight>
                            <a:srgbClr val="FFFF00"/>
                          </a:highlight>
                          <a:latin typeface="Arial" panose="020B0604020202020204" pitchFamily="34" charset="0"/>
                        </a:rPr>
                        <a:t>An alternative frequency and duration may be agreed between the DNO and the Generator taking account of particular site circumstances and Power Generating Module design</a:t>
                      </a:r>
                      <a:r>
                        <a:rPr lang="en-US" sz="1200" b="0" i="0" u="none" strike="noStrike" dirty="0">
                          <a:solidFill>
                            <a:schemeClr val="tx1"/>
                          </a:solidFill>
                          <a:effectLst/>
                          <a:latin typeface="Arial" panose="020B0604020202020204" pitchFamily="34" charset="0"/>
                        </a:rPr>
                        <a:t>. </a:t>
                      </a:r>
                      <a:r>
                        <a:rPr lang="en-US" sz="1200" b="0" i="0" u="none" strike="noStrike" dirty="0">
                          <a:effectLst/>
                          <a:latin typeface="Arial" panose="020B0604020202020204" pitchFamily="34" charset="0"/>
                        </a:rPr>
                        <a:t>An electrical time interlock should be installed to ensure that the period of parallel operation does not exceed the agreed period. The timer should be a separate device from the changeover control system such that failure of the auto changeover system will not prevent the parallel being broken.</a:t>
                      </a:r>
                    </a:p>
                    <a:p>
                      <a:pPr marL="627063" indent="-627063"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Notice that the highlighted text already allows for an agreement between the DNO and Generator to agree an appropriate testing regime, subject to there being a valid reason to do so.  An alternative would be to fit full LoM protection and address any relevant points from 7.3.3.4, in which case the PGM would be treated as LTP.</a:t>
                      </a:r>
                    </a:p>
                    <a:p>
                      <a:pPr marL="0" algn="l" rtl="0" eaLnBrk="1" fontAlgn="t" latinLnBrk="0" hangingPunct="1">
                        <a:spcBef>
                          <a:spcPts val="0"/>
                        </a:spcBef>
                        <a:spcAft>
                          <a:spcPts val="0"/>
                        </a:spcAft>
                      </a:pPr>
                      <a:r>
                        <a:rPr lang="en-US" sz="1200" b="0" i="0" u="none" strike="noStrike" dirty="0">
                          <a:effectLst/>
                          <a:latin typeface="Arial" panose="020B0604020202020204" pitchFamily="34" charset="0"/>
                        </a:rPr>
                        <a:t>To be reviewed as part of the next update to G99.</a:t>
                      </a: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t" latinLnBrk="0" hangingPunct="1">
                        <a:spcBef>
                          <a:spcPts val="0"/>
                        </a:spcBef>
                        <a:spcAft>
                          <a:spcPts val="0"/>
                        </a:spcAft>
                      </a:pPr>
                      <a:endParaRPr lang="en-US" sz="12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786700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8</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31</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326573"/>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4435565">
                  <a:extLst>
                    <a:ext uri="{9D8B030D-6E8A-4147-A177-3AD203B41FA5}">
                      <a16:colId xmlns:a16="http://schemas.microsoft.com/office/drawing/2014/main" val="3713780737"/>
                    </a:ext>
                  </a:extLst>
                </a:gridCol>
                <a:gridCol w="5881596">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Current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126</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Customers are still seeing very long delays for DNOs to submit a Modification Application to National Grid for the appropriate GSP. A developer accepted a scheme Sept 2020 and only had the Mod App response back August 2022 (even with pushing for a Mod App to be done with escalation). This is not an isolated experience.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One part of the delay occurred as the DNO informed us they are allowing customers to only fill in sections 1 -3 before receiving a distribution offer, but required customers to fill in section 4 before they were able to submit the Mod App.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Whilst the customer UBGC represented had filled in Part 4 when the scheme was applied for, others which accepted before had not and a Mod App was further delayed, to allow customers who accepted ahead to fill in the form. This would have been 14+ months after they had initially accepted their offers.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If Part 4 is a requirement for a Mod App but the DNO feels comfortable making a distribution offer without part 4, can it be agreed that part 4 it is filled in within a set period, I.e. 2-3 months of acceptance to prevent further delays in Modification Applications in the future or that the Mod App is submitted based only on the information within parts 1-3. </a:t>
                      </a:r>
                      <a:endParaRPr lang="en-GB" sz="1000" dirty="0">
                        <a:solidFill>
                          <a:srgbClr val="00598E"/>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The timing of the provision of data is prescribed in DPC1 of the Distribution Code – needs review to see how this suggestion might be accommodated.</a:t>
                      </a: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Need to set up some discussions with appropriate DNO experts as soon as possible.</a:t>
                      </a:r>
                    </a:p>
                    <a:p>
                      <a:pPr marL="34925">
                        <a:lnSpc>
                          <a:spcPct val="107000"/>
                        </a:lnSpc>
                        <a:spcBef>
                          <a:spcPts val="500"/>
                        </a:spcBef>
                        <a:spcAft>
                          <a:spcPts val="500"/>
                        </a:spcAft>
                      </a:pPr>
                      <a:r>
                        <a:rPr lang="en-GB"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Following a meeting between Philip and DNO experts from NGED and Electricity North West it is suggested that Part 4 of the SAF becomes mandatory.</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1468205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8FFB4-773E-40AA-AAC6-044C78EEC73D}"/>
              </a:ext>
            </a:extLst>
          </p:cNvPr>
          <p:cNvSpPr>
            <a:spLocks noGrp="1"/>
          </p:cNvSpPr>
          <p:nvPr>
            <p:ph type="title"/>
          </p:nvPr>
        </p:nvSpPr>
        <p:spPr/>
        <p:txBody>
          <a:bodyPr/>
          <a:lstStyle/>
          <a:p>
            <a:r>
              <a:rPr lang="en-GB" dirty="0"/>
              <a:t>Outstanding Issues – 9</a:t>
            </a:r>
          </a:p>
        </p:txBody>
      </p:sp>
      <p:sp>
        <p:nvSpPr>
          <p:cNvPr id="4" name="Slide Number Placeholder 3">
            <a:extLst>
              <a:ext uri="{FF2B5EF4-FFF2-40B4-BE49-F238E27FC236}">
                <a16:creationId xmlns:a16="http://schemas.microsoft.com/office/drawing/2014/main" id="{5975A030-FA52-4ACA-98C9-5760E62F6CE9}"/>
              </a:ext>
            </a:extLst>
          </p:cNvPr>
          <p:cNvSpPr>
            <a:spLocks noGrp="1"/>
          </p:cNvSpPr>
          <p:nvPr>
            <p:ph type="sldNum" sz="quarter" idx="12"/>
          </p:nvPr>
        </p:nvSpPr>
        <p:spPr/>
        <p:txBody>
          <a:bodyPr/>
          <a:lstStyle/>
          <a:p>
            <a:fld id="{98FF217E-B86F-EA42-9607-BE163228A213}" type="slidenum">
              <a:rPr lang="en-GB" smtClean="0"/>
              <a:pPr/>
              <a:t>32</a:t>
            </a:fld>
            <a:endParaRPr lang="en-GB"/>
          </a:p>
        </p:txBody>
      </p:sp>
      <p:graphicFrame>
        <p:nvGraphicFramePr>
          <p:cNvPr id="5" name="Table 5">
            <a:extLst>
              <a:ext uri="{FF2B5EF4-FFF2-40B4-BE49-F238E27FC236}">
                <a16:creationId xmlns:a16="http://schemas.microsoft.com/office/drawing/2014/main" id="{C64D8200-0826-4AF1-A3B2-7650AFB22FD4}"/>
              </a:ext>
            </a:extLst>
          </p:cNvPr>
          <p:cNvGraphicFramePr>
            <a:graphicFrameLocks/>
          </p:cNvGraphicFramePr>
          <p:nvPr/>
        </p:nvGraphicFramePr>
        <p:xfrm>
          <a:off x="720000" y="1452678"/>
          <a:ext cx="11082336" cy="4169410"/>
        </p:xfrm>
        <a:graphic>
          <a:graphicData uri="http://schemas.openxmlformats.org/drawingml/2006/table">
            <a:tbl>
              <a:tblPr firstRow="1" bandRow="1">
                <a:tableStyleId>{1E171933-4619-4E11-9A3F-F7608DF75F80}</a:tableStyleId>
              </a:tblPr>
              <a:tblGrid>
                <a:gridCol w="765175">
                  <a:extLst>
                    <a:ext uri="{9D8B030D-6E8A-4147-A177-3AD203B41FA5}">
                      <a16:colId xmlns:a16="http://schemas.microsoft.com/office/drawing/2014/main" val="1090846981"/>
                    </a:ext>
                  </a:extLst>
                </a:gridCol>
                <a:gridCol w="5653856">
                  <a:extLst>
                    <a:ext uri="{9D8B030D-6E8A-4147-A177-3AD203B41FA5}">
                      <a16:colId xmlns:a16="http://schemas.microsoft.com/office/drawing/2014/main" val="3713780737"/>
                    </a:ext>
                  </a:extLst>
                </a:gridCol>
                <a:gridCol w="4663305">
                  <a:extLst>
                    <a:ext uri="{9D8B030D-6E8A-4147-A177-3AD203B41FA5}">
                      <a16:colId xmlns:a16="http://schemas.microsoft.com/office/drawing/2014/main" val="3799036152"/>
                    </a:ext>
                  </a:extLst>
                </a:gridCol>
              </a:tblGrid>
              <a:tr h="370840">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No</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Issue</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algn="l" rtl="0" eaLnBrk="1" fontAlgn="t" latinLnBrk="0" hangingPunct="1">
                        <a:spcBef>
                          <a:spcPts val="0"/>
                        </a:spcBef>
                        <a:spcAft>
                          <a:spcPts val="0"/>
                        </a:spcAft>
                      </a:pPr>
                      <a:r>
                        <a:rPr lang="en-GB" sz="1500" b="1" u="none" strike="noStrike" kern="1200" dirty="0">
                          <a:solidFill>
                            <a:srgbClr val="FFFFFF"/>
                          </a:solidFill>
                          <a:effectLst/>
                        </a:rPr>
                        <a:t>Current Status</a:t>
                      </a:r>
                      <a:endParaRPr lang="en-GB" sz="1800" b="0" i="0" u="none" strike="noStrike" dirty="0">
                        <a:effectLst/>
                        <a:latin typeface="Arial" panose="020B0604020202020204" pitchFamily="34" charset="0"/>
                      </a:endParaRP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7595304"/>
                  </a:ext>
                </a:extLst>
              </a:tr>
              <a:tr h="370840">
                <a:tc>
                  <a:txBody>
                    <a:bodyPr/>
                    <a:lstStyle/>
                    <a:p>
                      <a:pPr marL="0" algn="l" rtl="0" eaLnBrk="1" fontAlgn="t" latinLnBrk="0" hangingPunct="1">
                        <a:spcBef>
                          <a:spcPts val="0"/>
                        </a:spcBef>
                        <a:spcAft>
                          <a:spcPts val="0"/>
                        </a:spcAft>
                      </a:pPr>
                      <a:r>
                        <a:rPr lang="en-GB" sz="1200" b="0" i="0" u="none" strike="noStrike" dirty="0">
                          <a:effectLst/>
                          <a:latin typeface="Arial" panose="020B0604020202020204" pitchFamily="34" charset="0"/>
                        </a:rPr>
                        <a:t>127</a:t>
                      </a:r>
                    </a:p>
                  </a:txBody>
                  <a:tcPr marL="112522" marR="112522" marT="56261" marB="56261">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There is a requirement in ENA P28/2 (Although fairly sketchily defined) that we are supposed to consider what happens if a generator trips under full load conditions at different power factors ie 0.95 lag, unity and 0.95 lead.</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We have had a fairly large number of these sites come up that have a problem on them, and when we carry out the studies, we get a fail (ie the SVC is greater than +/-3%). When we hit this point there isn’t really much we can do to help, as the SVC results are really just a function of the MW, MVAr flow and system strength – the only option is to constrain the generator MW output if it is at a problem PF – this causes headaches for developers </a:t>
                      </a:r>
                    </a:p>
                    <a:p>
                      <a:pPr marL="21590">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Some general thoughts would be  </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A generator tripping on full load conditions would be relatively unusual – although with G99 LoM protection I guess it can and does happen, so I can see why its there.</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Is it really realistic to consider it against minimum (outage) fault condition?</a:t>
                      </a:r>
                    </a:p>
                    <a:p>
                      <a:pPr marL="193040" indent="-171450">
                        <a:lnSpc>
                          <a:spcPct val="107000"/>
                        </a:lnSpc>
                        <a:spcBef>
                          <a:spcPts val="500"/>
                        </a:spcBef>
                        <a:spcAft>
                          <a:spcPts val="500"/>
                        </a:spcAft>
                        <a:buFont typeface="Arial" panose="020B0604020202020204" pitchFamily="34" charset="0"/>
                        <a:buChar cha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Should the developer really be doing this and finding problems - it is such a simple assessment the DNO should really do this, and check before issuing an offer. In reality just a simple </a:t>
                      </a:r>
                      <a:r>
                        <a:rPr lang="en-US" sz="1100" dirty="0" err="1">
                          <a:solidFill>
                            <a:srgbClr val="00598E"/>
                          </a:solidFill>
                          <a:effectLst/>
                          <a:latin typeface="Arial" panose="020B0604020202020204" pitchFamily="34" charset="0"/>
                          <a:ea typeface="Times New Roman" panose="02020603050405020304" pitchFamily="18" charset="0"/>
                          <a:cs typeface="Arial" panose="020B0604020202020204" pitchFamily="34" charset="0"/>
                        </a:rPr>
                        <a:t>loadflow</a:t>
                      </a: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 of before and after. </a:t>
                      </a:r>
                    </a:p>
                    <a:p>
                      <a:pPr marL="21590">
                        <a:lnSpc>
                          <a:spcPct val="107000"/>
                        </a:lnSpc>
                        <a:spcBef>
                          <a:spcPts val="500"/>
                        </a:spcBef>
                        <a:spcAft>
                          <a:spcPts val="500"/>
                        </a:spcAft>
                      </a:pPr>
                      <a:endPar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34925">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DNOs broadly agree that the DNO should undertake these checks early in the application process. </a:t>
                      </a:r>
                    </a:p>
                    <a:p>
                      <a:pPr marL="34925">
                        <a:lnSpc>
                          <a:spcPct val="107000"/>
                        </a:lnSpc>
                        <a:spcBef>
                          <a:spcPts val="500"/>
                        </a:spcBef>
                        <a:spcAft>
                          <a:spcPts val="500"/>
                        </a:spcAft>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It is appropriate (and necessary in P28) to consider outages.</a:t>
                      </a:r>
                    </a:p>
                    <a:p>
                      <a:pPr marL="34925" marR="0" lvl="0" indent="0" algn="l" defTabSz="914400" rtl="0" eaLnBrk="1" fontAlgn="auto" latinLnBrk="0" hangingPunct="1">
                        <a:lnSpc>
                          <a:spcPct val="107000"/>
                        </a:lnSpc>
                        <a:spcBef>
                          <a:spcPts val="500"/>
                        </a:spcBef>
                        <a:spcAft>
                          <a:spcPts val="500"/>
                        </a:spcAft>
                        <a:buClrTx/>
                        <a:buSzTx/>
                        <a:buFontTx/>
                        <a:buNone/>
                        <a:tabLst/>
                        <a:defRPr/>
                      </a:pPr>
                      <a:r>
                        <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rPr>
                        <a:t>To be investigated further as part of the refinement of BESS processes.126.</a:t>
                      </a:r>
                    </a:p>
                    <a:p>
                      <a:pPr marL="34925">
                        <a:lnSpc>
                          <a:spcPct val="107000"/>
                        </a:lnSpc>
                        <a:spcBef>
                          <a:spcPts val="500"/>
                        </a:spcBef>
                        <a:spcAft>
                          <a:spcPts val="500"/>
                        </a:spcAft>
                      </a:pPr>
                      <a:endParaRPr lang="en-US" sz="1100" dirty="0">
                        <a:solidFill>
                          <a:srgbClr val="00598E"/>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76870228"/>
                  </a:ext>
                </a:extLst>
              </a:tr>
            </a:tbl>
          </a:graphicData>
        </a:graphic>
      </p:graphicFrame>
    </p:spTree>
    <p:extLst>
      <p:ext uri="{BB962C8B-B14F-4D97-AF65-F5344CB8AC3E}">
        <p14:creationId xmlns:p14="http://schemas.microsoft.com/office/powerpoint/2010/main" val="249671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Tree>
    <p:extLst>
      <p:ext uri="{BB962C8B-B14F-4D97-AF65-F5344CB8AC3E}">
        <p14:creationId xmlns:p14="http://schemas.microsoft.com/office/powerpoint/2010/main" val="231659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F077-C0C8-4528-A0B2-CB6FB1BABCC4}"/>
              </a:ext>
            </a:extLst>
          </p:cNvPr>
          <p:cNvSpPr>
            <a:spLocks noGrp="1"/>
          </p:cNvSpPr>
          <p:nvPr>
            <p:ph type="ctrTitle"/>
          </p:nvPr>
        </p:nvSpPr>
        <p:spPr/>
        <p:txBody>
          <a:bodyPr/>
          <a:lstStyle/>
          <a:p>
            <a:r>
              <a:rPr lang="en-GB" dirty="0"/>
              <a:t>Battery Energy Storage Systems</a:t>
            </a:r>
          </a:p>
        </p:txBody>
      </p:sp>
      <p:sp>
        <p:nvSpPr>
          <p:cNvPr id="3" name="Slide Number Placeholder 2">
            <a:extLst>
              <a:ext uri="{FF2B5EF4-FFF2-40B4-BE49-F238E27FC236}">
                <a16:creationId xmlns:a16="http://schemas.microsoft.com/office/drawing/2014/main" id="{EF130121-3E67-4D5A-A1BA-1D0327A62FDD}"/>
              </a:ext>
            </a:extLst>
          </p:cNvPr>
          <p:cNvSpPr>
            <a:spLocks noGrp="1"/>
          </p:cNvSpPr>
          <p:nvPr>
            <p:ph type="sldNum" sz="quarter" idx="12"/>
          </p:nvPr>
        </p:nvSpPr>
        <p:spPr/>
        <p:txBody>
          <a:bodyPr/>
          <a:lstStyle/>
          <a:p>
            <a:fld id="{98FF217E-B86F-EA42-9607-BE163228A213}" type="slidenum">
              <a:rPr lang="en-GB" smtClean="0"/>
              <a:t>4</a:t>
            </a:fld>
            <a:endParaRPr lang="en-GB"/>
          </a:p>
        </p:txBody>
      </p:sp>
    </p:spTree>
    <p:extLst>
      <p:ext uri="{BB962C8B-B14F-4D97-AF65-F5344CB8AC3E}">
        <p14:creationId xmlns:p14="http://schemas.microsoft.com/office/powerpoint/2010/main" val="279596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ECAA-8196-0455-F582-15DAA7E0F79A}"/>
              </a:ext>
            </a:extLst>
          </p:cNvPr>
          <p:cNvSpPr>
            <a:spLocks noGrp="1"/>
          </p:cNvSpPr>
          <p:nvPr>
            <p:ph type="title"/>
          </p:nvPr>
        </p:nvSpPr>
        <p:spPr/>
        <p:txBody>
          <a:bodyPr/>
          <a:lstStyle/>
          <a:p>
            <a:r>
              <a:rPr lang="en-GB" dirty="0"/>
              <a:t>Progress since last meeting on 23 March 2023</a:t>
            </a:r>
          </a:p>
        </p:txBody>
      </p:sp>
      <p:sp>
        <p:nvSpPr>
          <p:cNvPr id="3" name="Content Placeholder 2">
            <a:extLst>
              <a:ext uri="{FF2B5EF4-FFF2-40B4-BE49-F238E27FC236}">
                <a16:creationId xmlns:a16="http://schemas.microsoft.com/office/drawing/2014/main" id="{D4A829F8-17C3-DE60-1B24-3E7631942C3D}"/>
              </a:ext>
            </a:extLst>
          </p:cNvPr>
          <p:cNvSpPr>
            <a:spLocks noGrp="1"/>
          </p:cNvSpPr>
          <p:nvPr>
            <p:ph idx="1"/>
          </p:nvPr>
        </p:nvSpPr>
        <p:spPr>
          <a:xfrm>
            <a:off x="720000" y="1449000"/>
            <a:ext cx="11083554" cy="3960000"/>
          </a:xfrm>
        </p:spPr>
        <p:txBody>
          <a:bodyPr/>
          <a:lstStyle/>
          <a:p>
            <a:r>
              <a:rPr lang="en-GB" sz="1500" dirty="0"/>
              <a:t>Previously we committed that the ENA would work up with each DNO an appropriately detailed flow chart of each DNO’s approach which DNOs could then evaluate for consistency, and potentially publish on an individual basis.  </a:t>
            </a:r>
          </a:p>
          <a:p>
            <a:r>
              <a:rPr lang="en-GB" sz="1500" dirty="0"/>
              <a:t>Progress to date</a:t>
            </a:r>
          </a:p>
          <a:p>
            <a:pPr marL="293688" lvl="1" indent="-285750">
              <a:buFont typeface="Arial" panose="020B0604020202020204" pitchFamily="34" charset="0"/>
              <a:buChar char="•"/>
            </a:pPr>
            <a:r>
              <a:rPr lang="en-GB" sz="1500" dirty="0"/>
              <a:t>five of the six DNOs have agreed the representation at high level of the flow of BESS applications, particularly highlighting the voltage/P28 relevant stages – one is currently outstanding.</a:t>
            </a:r>
          </a:p>
          <a:p>
            <a:pPr marL="293688" lvl="1" indent="-285750">
              <a:buFont typeface="Arial" panose="020B0604020202020204" pitchFamily="34" charset="0"/>
              <a:buChar char="•"/>
            </a:pPr>
            <a:r>
              <a:rPr lang="en-GB" sz="1500" dirty="0"/>
              <a:t>Two lots of two DNOs appear to have the same process – but with minor differences between the two pairs.</a:t>
            </a:r>
          </a:p>
          <a:p>
            <a:pPr marL="293688" lvl="1" indent="-285750">
              <a:buFont typeface="Arial" panose="020B0604020202020204" pitchFamily="34" charset="0"/>
              <a:buChar char="•"/>
            </a:pPr>
            <a:r>
              <a:rPr lang="en-GB" sz="1500" dirty="0"/>
              <a:t>One DNO is currently different from the other four in that they do not accept that lack of frequency contract obviates the need for BESS interaction studies.</a:t>
            </a:r>
          </a:p>
          <a:p>
            <a:r>
              <a:rPr lang="en-GB" sz="1500" dirty="0"/>
              <a:t>The intent is to share these at the next meeting with stakeholders (date to be arranged) with a view to prompting further discussion for further refinement, and making the processes transparent.  DNOs need to be comfortable with this.</a:t>
            </a:r>
          </a:p>
          <a:p>
            <a:r>
              <a:rPr lang="en-GB" sz="1500" dirty="0"/>
              <a:t>At the last stakeholder meeting the probability of frequency excursions large enough to trigger significant voltage steps was challenged (at least for secured events), based on both a theoretical and empirical basis.  Development of this thinking is probably best done in the work to review the application of P28 which the DNOs have started to plan.</a:t>
            </a:r>
          </a:p>
        </p:txBody>
      </p:sp>
      <p:sp>
        <p:nvSpPr>
          <p:cNvPr id="4" name="Slide Number Placeholder 3">
            <a:extLst>
              <a:ext uri="{FF2B5EF4-FFF2-40B4-BE49-F238E27FC236}">
                <a16:creationId xmlns:a16="http://schemas.microsoft.com/office/drawing/2014/main" id="{134EC385-497B-7389-0CFD-CCB0242B4ED8}"/>
              </a:ext>
            </a:extLst>
          </p:cNvPr>
          <p:cNvSpPr>
            <a:spLocks noGrp="1"/>
          </p:cNvSpPr>
          <p:nvPr>
            <p:ph type="sldNum" sz="quarter" idx="12"/>
          </p:nvPr>
        </p:nvSpPr>
        <p:spPr/>
        <p:txBody>
          <a:bodyPr/>
          <a:lstStyle/>
          <a:p>
            <a:fld id="{98FF217E-B86F-EA42-9607-BE163228A213}" type="slidenum">
              <a:rPr lang="en-GB" smtClean="0"/>
              <a:pPr/>
              <a:t>5</a:t>
            </a:fld>
            <a:endParaRPr lang="en-GB"/>
          </a:p>
        </p:txBody>
      </p:sp>
    </p:spTree>
    <p:extLst>
      <p:ext uri="{BB962C8B-B14F-4D97-AF65-F5344CB8AC3E}">
        <p14:creationId xmlns:p14="http://schemas.microsoft.com/office/powerpoint/2010/main" val="195886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6360-8509-4620-AF0E-26F3FC661216}"/>
              </a:ext>
            </a:extLst>
          </p:cNvPr>
          <p:cNvSpPr>
            <a:spLocks noGrp="1"/>
          </p:cNvSpPr>
          <p:nvPr>
            <p:ph type="ctrTitle"/>
          </p:nvPr>
        </p:nvSpPr>
        <p:spPr/>
        <p:txBody>
          <a:bodyPr/>
          <a:lstStyle/>
          <a:p>
            <a:r>
              <a:rPr lang="en-GB" dirty="0"/>
              <a:t>New Issues</a:t>
            </a:r>
          </a:p>
        </p:txBody>
      </p:sp>
      <p:sp>
        <p:nvSpPr>
          <p:cNvPr id="3" name="Slide Number Placeholder 2">
            <a:extLst>
              <a:ext uri="{FF2B5EF4-FFF2-40B4-BE49-F238E27FC236}">
                <a16:creationId xmlns:a16="http://schemas.microsoft.com/office/drawing/2014/main" id="{6DCD949B-88A2-4D7E-BF70-8AD6775B56D3}"/>
              </a:ext>
            </a:extLst>
          </p:cNvPr>
          <p:cNvSpPr>
            <a:spLocks noGrp="1"/>
          </p:cNvSpPr>
          <p:nvPr>
            <p:ph type="sldNum" sz="quarter" idx="12"/>
          </p:nvPr>
        </p:nvSpPr>
        <p:spPr/>
        <p:txBody>
          <a:bodyPr/>
          <a:lstStyle/>
          <a:p>
            <a:fld id="{98FF217E-B86F-EA42-9607-BE163228A213}" type="slidenum">
              <a:rPr lang="en-GB" smtClean="0"/>
              <a:t>6</a:t>
            </a:fld>
            <a:endParaRPr lang="en-GB"/>
          </a:p>
        </p:txBody>
      </p:sp>
    </p:spTree>
    <p:extLst>
      <p:ext uri="{BB962C8B-B14F-4D97-AF65-F5344CB8AC3E}">
        <p14:creationId xmlns:p14="http://schemas.microsoft.com/office/powerpoint/2010/main" val="26228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A5E503-2C3D-A503-A4EB-0ADFE7825EDF}"/>
              </a:ext>
            </a:extLst>
          </p:cNvPr>
          <p:cNvSpPr>
            <a:spLocks noGrp="1"/>
          </p:cNvSpPr>
          <p:nvPr>
            <p:ph type="title"/>
          </p:nvPr>
        </p:nvSpPr>
        <p:spPr/>
        <p:txBody>
          <a:bodyPr/>
          <a:lstStyle/>
          <a:p>
            <a:r>
              <a:rPr lang="en-GB" dirty="0"/>
              <a:t>New Issues</a:t>
            </a:r>
          </a:p>
        </p:txBody>
      </p:sp>
      <p:sp>
        <p:nvSpPr>
          <p:cNvPr id="5" name="Content Placeholder 4">
            <a:extLst>
              <a:ext uri="{FF2B5EF4-FFF2-40B4-BE49-F238E27FC236}">
                <a16:creationId xmlns:a16="http://schemas.microsoft.com/office/drawing/2014/main" id="{EA937EEF-C6C7-666E-041A-3DF36C00E30A}"/>
              </a:ext>
            </a:extLst>
          </p:cNvPr>
          <p:cNvSpPr>
            <a:spLocks noGrp="1"/>
          </p:cNvSpPr>
          <p:nvPr>
            <p:ph idx="1"/>
          </p:nvPr>
        </p:nvSpPr>
        <p:spPr/>
        <p:txBody>
          <a:bodyPr/>
          <a:lstStyle/>
          <a:p>
            <a:pPr marL="228600" indent="-228600">
              <a:lnSpc>
                <a:spcPct val="150000"/>
              </a:lnSpc>
              <a:buFont typeface="+mj-lt"/>
              <a:buAutoNum type="alphaLcParenR"/>
            </a:pPr>
            <a:r>
              <a:rPr lang="en-GB" sz="2000" dirty="0">
                <a:effectLst/>
                <a:latin typeface="Arial" panose="020B0604020202020204" pitchFamily="34" charset="0"/>
                <a:ea typeface="Times New Roman" panose="02020603050405020304" pitchFamily="18" charset="0"/>
                <a:cs typeface="Times New Roman" panose="02020603050405020304" pitchFamily="18" charset="0"/>
              </a:rPr>
              <a:t>Studies being carried out for battery storage systems in import mode</a:t>
            </a:r>
          </a:p>
          <a:p>
            <a:pPr marL="228600" indent="-228600">
              <a:lnSpc>
                <a:spcPct val="150000"/>
              </a:lnSpc>
              <a:buFont typeface="+mj-lt"/>
              <a:buAutoNum type="alphaLcParenR"/>
            </a:pPr>
            <a:r>
              <a:rPr lang="en-GB" sz="2000" dirty="0">
                <a:effectLst/>
                <a:latin typeface="Arial" panose="020B0604020202020204" pitchFamily="34" charset="0"/>
                <a:ea typeface="Times New Roman" panose="02020603050405020304" pitchFamily="18" charset="0"/>
                <a:cs typeface="Times New Roman" panose="02020603050405020304" pitchFamily="18" charset="0"/>
              </a:rPr>
              <a:t>EMT studies for fast transient (FRT/FFCI)</a:t>
            </a:r>
          </a:p>
          <a:p>
            <a:pPr marL="228600" indent="-228600">
              <a:lnSpc>
                <a:spcPct val="150000"/>
              </a:lnSpc>
              <a:buFont typeface="+mj-lt"/>
              <a:buAutoNum type="alphaLcParenR"/>
            </a:pPr>
            <a:r>
              <a:rPr lang="en-GB" sz="2000" dirty="0">
                <a:effectLst/>
                <a:latin typeface="Arial" panose="020B0604020202020204" pitchFamily="34" charset="0"/>
                <a:ea typeface="Times New Roman" panose="02020603050405020304" pitchFamily="18" charset="0"/>
                <a:cs typeface="Times New Roman" panose="02020603050405020304" pitchFamily="18" charset="0"/>
              </a:rPr>
              <a:t>Model handover to DNO and encryption – NDAs etc.</a:t>
            </a:r>
          </a:p>
          <a:p>
            <a:endParaRPr lang="en-GB" dirty="0"/>
          </a:p>
        </p:txBody>
      </p:sp>
      <p:sp>
        <p:nvSpPr>
          <p:cNvPr id="3" name="Slide Number Placeholder 2">
            <a:extLst>
              <a:ext uri="{FF2B5EF4-FFF2-40B4-BE49-F238E27FC236}">
                <a16:creationId xmlns:a16="http://schemas.microsoft.com/office/drawing/2014/main" id="{905DB82E-B480-1342-8875-3A3F68F7C6BF}"/>
              </a:ext>
            </a:extLst>
          </p:cNvPr>
          <p:cNvSpPr>
            <a:spLocks noGrp="1"/>
          </p:cNvSpPr>
          <p:nvPr>
            <p:ph type="sldNum" sz="quarter" idx="12"/>
          </p:nvPr>
        </p:nvSpPr>
        <p:spPr/>
        <p:txBody>
          <a:bodyPr/>
          <a:lstStyle/>
          <a:p>
            <a:fld id="{98FF217E-B86F-EA42-9607-BE163228A213}" type="slidenum">
              <a:rPr lang="en-GB" smtClean="0"/>
              <a:t>7</a:t>
            </a:fld>
            <a:endParaRPr lang="en-GB"/>
          </a:p>
        </p:txBody>
      </p:sp>
    </p:spTree>
    <p:extLst>
      <p:ext uri="{BB962C8B-B14F-4D97-AF65-F5344CB8AC3E}">
        <p14:creationId xmlns:p14="http://schemas.microsoft.com/office/powerpoint/2010/main" val="182841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F077-C0C8-4528-A0B2-CB6FB1BABCC4}"/>
              </a:ext>
            </a:extLst>
          </p:cNvPr>
          <p:cNvSpPr>
            <a:spLocks noGrp="1"/>
          </p:cNvSpPr>
          <p:nvPr>
            <p:ph type="ctrTitle"/>
          </p:nvPr>
        </p:nvSpPr>
        <p:spPr/>
        <p:txBody>
          <a:bodyPr/>
          <a:lstStyle/>
          <a:p>
            <a:r>
              <a:rPr lang="en-GB" dirty="0"/>
              <a:t>Previous Issues</a:t>
            </a:r>
          </a:p>
        </p:txBody>
      </p:sp>
      <p:sp>
        <p:nvSpPr>
          <p:cNvPr id="3" name="Slide Number Placeholder 2">
            <a:extLst>
              <a:ext uri="{FF2B5EF4-FFF2-40B4-BE49-F238E27FC236}">
                <a16:creationId xmlns:a16="http://schemas.microsoft.com/office/drawing/2014/main" id="{EF130121-3E67-4D5A-A1BA-1D0327A62FDD}"/>
              </a:ext>
            </a:extLst>
          </p:cNvPr>
          <p:cNvSpPr>
            <a:spLocks noGrp="1"/>
          </p:cNvSpPr>
          <p:nvPr>
            <p:ph type="sldNum" sz="quarter" idx="12"/>
          </p:nvPr>
        </p:nvSpPr>
        <p:spPr/>
        <p:txBody>
          <a:bodyPr/>
          <a:lstStyle/>
          <a:p>
            <a:fld id="{98FF217E-B86F-EA42-9607-BE163228A213}" type="slidenum">
              <a:rPr lang="en-GB" smtClean="0"/>
              <a:t>8</a:t>
            </a:fld>
            <a:endParaRPr lang="en-GB"/>
          </a:p>
        </p:txBody>
      </p:sp>
    </p:spTree>
    <p:extLst>
      <p:ext uri="{BB962C8B-B14F-4D97-AF65-F5344CB8AC3E}">
        <p14:creationId xmlns:p14="http://schemas.microsoft.com/office/powerpoint/2010/main" val="3795648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296D-F9C5-DC52-F02F-EB44AE4700E1}"/>
              </a:ext>
            </a:extLst>
          </p:cNvPr>
          <p:cNvSpPr>
            <a:spLocks noGrp="1"/>
          </p:cNvSpPr>
          <p:nvPr>
            <p:ph type="title"/>
          </p:nvPr>
        </p:nvSpPr>
        <p:spPr/>
        <p:txBody>
          <a:bodyPr/>
          <a:lstStyle/>
          <a:p>
            <a:r>
              <a:rPr lang="en-GB" dirty="0"/>
              <a:t>Outstanding Issues:</a:t>
            </a:r>
          </a:p>
        </p:txBody>
      </p:sp>
      <p:sp>
        <p:nvSpPr>
          <p:cNvPr id="3" name="Content Placeholder 2">
            <a:extLst>
              <a:ext uri="{FF2B5EF4-FFF2-40B4-BE49-F238E27FC236}">
                <a16:creationId xmlns:a16="http://schemas.microsoft.com/office/drawing/2014/main" id="{2EED2744-492D-D091-445D-92D0ECAEF251}"/>
              </a:ext>
            </a:extLst>
          </p:cNvPr>
          <p:cNvSpPr>
            <a:spLocks noGrp="1"/>
          </p:cNvSpPr>
          <p:nvPr>
            <p:ph idx="1"/>
          </p:nvPr>
        </p:nvSpPr>
        <p:spPr/>
        <p:txBody>
          <a:bodyPr/>
          <a:lstStyle/>
          <a:p>
            <a:r>
              <a:rPr lang="en-GB"/>
              <a:t>Delays </a:t>
            </a:r>
            <a:r>
              <a:rPr lang="en-GB" dirty="0"/>
              <a:t>associated with DNOs being able to submit Mod Apps to NGESO because of inadequate SAF data – 126</a:t>
            </a:r>
          </a:p>
          <a:p>
            <a:r>
              <a:rPr lang="en-GB" dirty="0"/>
              <a:t>Initial P28 assessments for generation tripping and/or load rejection etc. – 127</a:t>
            </a:r>
          </a:p>
          <a:p>
            <a:endParaRPr lang="en-GB" dirty="0"/>
          </a:p>
          <a:p>
            <a:endParaRPr lang="en-GB" dirty="0"/>
          </a:p>
          <a:p>
            <a:r>
              <a:rPr lang="en-GB" dirty="0"/>
              <a:t>Older issues – included in the annex.</a:t>
            </a:r>
          </a:p>
          <a:p>
            <a:pPr lvl="1"/>
            <a:r>
              <a:rPr lang="en-GB" dirty="0"/>
              <a:t>Registered Capacity – 112</a:t>
            </a:r>
          </a:p>
          <a:p>
            <a:pPr lvl="1"/>
            <a:r>
              <a:rPr lang="en-GB" dirty="0"/>
              <a:t>BESS connexions – issues 113, 114</a:t>
            </a:r>
          </a:p>
          <a:p>
            <a:pPr lvl="1"/>
            <a:r>
              <a:rPr lang="en-GB" dirty="0"/>
              <a:t>Cybersecurity – 117 – to follow up with AMPS</a:t>
            </a:r>
          </a:p>
          <a:p>
            <a:pPr lvl="1"/>
            <a:r>
              <a:rPr lang="en-GB" dirty="0"/>
              <a:t>Classification of PGMs – 121 – to follow up with AMPS</a:t>
            </a:r>
          </a:p>
          <a:p>
            <a:pPr lvl="1"/>
            <a:r>
              <a:rPr lang="en-GB" dirty="0"/>
              <a:t>5 minutes per month for STP – 122</a:t>
            </a: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DD35D112-F858-6188-ED8C-875EF00698EF}"/>
              </a:ext>
            </a:extLst>
          </p:cNvPr>
          <p:cNvSpPr>
            <a:spLocks noGrp="1"/>
          </p:cNvSpPr>
          <p:nvPr>
            <p:ph type="sldNum" sz="quarter" idx="12"/>
          </p:nvPr>
        </p:nvSpPr>
        <p:spPr/>
        <p:txBody>
          <a:bodyPr/>
          <a:lstStyle/>
          <a:p>
            <a:fld id="{98FF217E-B86F-EA42-9607-BE163228A213}" type="slidenum">
              <a:rPr lang="en-GB" smtClean="0"/>
              <a:pPr/>
              <a:t>9</a:t>
            </a:fld>
            <a:endParaRPr lang="en-GB"/>
          </a:p>
        </p:txBody>
      </p:sp>
    </p:spTree>
    <p:extLst>
      <p:ext uri="{BB962C8B-B14F-4D97-AF65-F5344CB8AC3E}">
        <p14:creationId xmlns:p14="http://schemas.microsoft.com/office/powerpoint/2010/main" val="114213474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8302575D-EF3B-47DF-869B-ED1BE988BB06}" vid="{6D040666-18DC-4F86-852C-4A276574A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16" ma:contentTypeDescription="Create a new document." ma:contentTypeScope="" ma:versionID="fdbf36b1cd595c1c9f65f18b9fbc7c1c">
  <xsd:schema xmlns:xsd="http://www.w3.org/2001/XMLSchema" xmlns:xs="http://www.w3.org/2001/XMLSchema" xmlns:p="http://schemas.microsoft.com/office/2006/metadata/properties" xmlns:ns2="102eda4e-14e3-4302-a901-9cd880e34d68" xmlns:ns3="9147dea5-b50e-486a-ba3c-f09ff5616610" targetNamespace="http://schemas.microsoft.com/office/2006/metadata/properties" ma:root="true" ma:fieldsID="fca49e19563a9aef82732ea94b9e0354" ns2:_="" ns3:_="">
    <xsd:import namespace="102eda4e-14e3-4302-a901-9cd880e34d68"/>
    <xsd:import namespace="9147dea5-b50e-486a-ba3c-f09ff56166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eda4e-14e3-4302-a901-9cd880e34d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8e4423-7147-4a67-ae6c-6a1847e0826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47dea5-b50e-486a-ba3c-f09ff561661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b30b62-da42-4db2-bbd6-f7c5c21a861c}" ma:internalName="TaxCatchAll" ma:showField="CatchAllData" ma:web="9147dea5-b50e-486a-ba3c-f09ff56166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02eda4e-14e3-4302-a901-9cd880e34d68">
      <Terms xmlns="http://schemas.microsoft.com/office/infopath/2007/PartnerControls"/>
    </lcf76f155ced4ddcb4097134ff3c332f>
    <TaxCatchAll xmlns="9147dea5-b50e-486a-ba3c-f09ff5616610" xsi:nil="true"/>
  </documentManagement>
</p:properties>
</file>

<file path=customXml/itemProps1.xml><?xml version="1.0" encoding="utf-8"?>
<ds:datastoreItem xmlns:ds="http://schemas.openxmlformats.org/officeDocument/2006/customXml" ds:itemID="{6DB1CD88-1908-49BA-9456-05EAE1724D0C}"/>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 new</Template>
  <TotalTime>6232</TotalTime>
  <Words>5303</Words>
  <Application>Microsoft Office PowerPoint</Application>
  <PresentationFormat>Widescreen</PresentationFormat>
  <Paragraphs>299</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Segoe UI</vt:lpstr>
      <vt:lpstr>Segoe UI Semibold</vt:lpstr>
      <vt:lpstr>System Font Regular</vt:lpstr>
      <vt:lpstr>Office Theme</vt:lpstr>
      <vt:lpstr>PowerPoint Presentation</vt:lpstr>
      <vt:lpstr>Welcome, Housekeeping and Introductions</vt:lpstr>
      <vt:lpstr>Agenda</vt:lpstr>
      <vt:lpstr>Battery Energy Storage Systems</vt:lpstr>
      <vt:lpstr>Progress since last meeting on 23 March 2023</vt:lpstr>
      <vt:lpstr>New Issues</vt:lpstr>
      <vt:lpstr>New Issues</vt:lpstr>
      <vt:lpstr>Previous Issues</vt:lpstr>
      <vt:lpstr>Outstanding Issues:</vt:lpstr>
      <vt:lpstr>GC0117</vt:lpstr>
      <vt:lpstr>GC0117 – alignment of Large, Medium and Small across GB</vt:lpstr>
      <vt:lpstr>GC0117 Progress</vt:lpstr>
      <vt:lpstr>Distributed ReStart: GC0156 Electricity System Restoration Standard</vt:lpstr>
      <vt:lpstr>Electricity System Restoration Standard – GC0156</vt:lpstr>
      <vt:lpstr>EU Developments</vt:lpstr>
      <vt:lpstr>EU Update</vt:lpstr>
      <vt:lpstr>EVs and the NC DC</vt:lpstr>
      <vt:lpstr>Harmonization and Family Groupings</vt:lpstr>
      <vt:lpstr>Harmonization of Product Family Groupings and Equipment Certificates</vt:lpstr>
      <vt:lpstr>Harmonization of Product Family Groupings and Equipment Certificates - 2</vt:lpstr>
      <vt:lpstr>Other EU items - 50549</vt:lpstr>
      <vt:lpstr>AOB and next meeting</vt:lpstr>
      <vt:lpstr>Appendix – historic Forum issues</vt:lpstr>
      <vt:lpstr>Outstanding Issues – 1</vt:lpstr>
      <vt:lpstr>Outstanding Issues – 2 – in progress</vt:lpstr>
      <vt:lpstr>Outstanding Issues – 3 – in progress</vt:lpstr>
      <vt:lpstr>Outstanding Issues – 4 – in progress</vt:lpstr>
      <vt:lpstr>Outstanding Issues – 5 – in progress</vt:lpstr>
      <vt:lpstr>Outstanding Issues – 5 continued.</vt:lpstr>
      <vt:lpstr>Outstanding Issues – 7</vt:lpstr>
      <vt:lpstr>Outstanding Issues – 8</vt:lpstr>
      <vt:lpstr>Outstanding Issues – 9</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Technical Forum</dc:title>
  <dc:creator>Mike Kay</dc:creator>
  <cp:lastModifiedBy>ENA</cp:lastModifiedBy>
  <cp:revision>78</cp:revision>
  <dcterms:created xsi:type="dcterms:W3CDTF">2020-11-02T12:06:14Z</dcterms:created>
  <dcterms:modified xsi:type="dcterms:W3CDTF">2023-06-21T10:35:12Z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